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3" y="5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enz\Google%20Drive\CA%20Community%20Colleges\Educational%20attainment%20and%20employment%20projections_8_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1575BB"/>
                </a:solidFill>
              </a:rPr>
              <a:t>California’s Job </a:t>
            </a:r>
            <a:r>
              <a:rPr lang="en-US" dirty="0">
                <a:solidFill>
                  <a:srgbClr val="1575BB"/>
                </a:solidFill>
              </a:rPr>
              <a:t>Openings by </a:t>
            </a:r>
            <a:r>
              <a:rPr lang="en-US" dirty="0" smtClean="0">
                <a:solidFill>
                  <a:srgbClr val="1575BB"/>
                </a:solidFill>
              </a:rPr>
              <a:t>Education</a:t>
            </a:r>
            <a:r>
              <a:rPr lang="en-US" baseline="0" dirty="0">
                <a:solidFill>
                  <a:srgbClr val="1575BB"/>
                </a:solidFill>
              </a:rPr>
              <a:t> </a:t>
            </a:r>
            <a:r>
              <a:rPr lang="en-US" baseline="0" dirty="0" smtClean="0">
                <a:solidFill>
                  <a:srgbClr val="1575BB"/>
                </a:solidFill>
              </a:rPr>
              <a:t>Level,  </a:t>
            </a:r>
            <a:r>
              <a:rPr lang="en-US" b="0" baseline="0" dirty="0" smtClean="0">
                <a:solidFill>
                  <a:srgbClr val="1575BB"/>
                </a:solidFill>
              </a:rPr>
              <a:t>2015-2025</a:t>
            </a:r>
            <a:endParaRPr lang="en-US" b="0" dirty="0">
              <a:solidFill>
                <a:srgbClr val="1575BB"/>
              </a:solidFill>
            </a:endParaRPr>
          </a:p>
        </c:rich>
      </c:tx>
      <c:layout>
        <c:manualLayout>
          <c:xMode val="edge"/>
          <c:yMode val="edge"/>
          <c:x val="0.17747733160908899"/>
          <c:y val="1.98675496688742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985837958377"/>
          <c:y val="0.199246840833638"/>
          <c:w val="0.54378971168480394"/>
          <c:h val="0.5503309966553430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Analysis!$A$17</c:f>
              <c:strCache>
                <c:ptCount val="1"/>
                <c:pt idx="0">
                  <c:v>HS Diploma or less</c:v>
                </c:pt>
              </c:strCache>
            </c:strRef>
          </c:tx>
          <c:spPr>
            <a:solidFill>
              <a:srgbClr val="1575BB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Analysis!$C$17</c:f>
              <c:numCache>
                <c:formatCode>0%</c:formatCode>
                <c:ptCount val="1"/>
                <c:pt idx="0">
                  <c:v>0.34297061159650599</c:v>
                </c:pt>
              </c:numCache>
            </c:numRef>
          </c:val>
        </c:ser>
        <c:ser>
          <c:idx val="1"/>
          <c:order val="1"/>
          <c:tx>
            <c:strRef>
              <c:f>Analysis!$A$18</c:f>
              <c:strCache>
                <c:ptCount val="1"/>
                <c:pt idx="0">
                  <c:v>Some college or Associate's degree</c:v>
                </c:pt>
              </c:strCache>
            </c:strRef>
          </c:tx>
          <c:spPr>
            <a:solidFill>
              <a:srgbClr val="F39F41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Analysis!$C$18</c:f>
              <c:numCache>
                <c:formatCode>0%</c:formatCode>
                <c:ptCount val="1"/>
                <c:pt idx="0">
                  <c:v>0.304209690230342</c:v>
                </c:pt>
              </c:numCache>
            </c:numRef>
          </c:val>
        </c:ser>
        <c:ser>
          <c:idx val="2"/>
          <c:order val="2"/>
          <c:tx>
            <c:strRef>
              <c:f>Analysis!$A$19</c:f>
              <c:strCache>
                <c:ptCount val="1"/>
                <c:pt idx="0">
                  <c:v>Bachelor's degee or higher</c:v>
                </c:pt>
              </c:strCache>
            </c:strRef>
          </c:tx>
          <c:spPr>
            <a:solidFill>
              <a:srgbClr val="99C25D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Analysis!$C$19</c:f>
              <c:numCache>
                <c:formatCode>0%</c:formatCode>
                <c:ptCount val="1"/>
                <c:pt idx="0">
                  <c:v>0.35281969817315401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375555440"/>
        <c:axId val="375558704"/>
      </c:barChart>
      <c:catAx>
        <c:axId val="375555440"/>
        <c:scaling>
          <c:orientation val="minMax"/>
        </c:scaling>
        <c:delete val="1"/>
        <c:axPos val="b"/>
        <c:majorTickMark val="out"/>
        <c:minorTickMark val="none"/>
        <c:tickLblPos val="none"/>
        <c:crossAx val="375558704"/>
        <c:crosses val="autoZero"/>
        <c:auto val="1"/>
        <c:lblAlgn val="ctr"/>
        <c:lblOffset val="100"/>
        <c:noMultiLvlLbl val="0"/>
      </c:catAx>
      <c:valAx>
        <c:axId val="375558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55554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7847774035122792E-2"/>
          <c:y val="0.14213537049590655"/>
          <c:w val="0.899999837649194"/>
          <c:h val="3.9918131094540302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effectLst>
      <a:outerShdw blurRad="50800" dist="38100" dir="5400000" algn="t" rotWithShape="0">
        <a:prstClr val="black">
          <a:alpha val="40000"/>
        </a:prstClr>
      </a:outerShdw>
      <a:softEdge rad="31750"/>
    </a:effectLst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0.58419</cdr:x>
      <cdr:y>0.39598</cdr:y>
    </cdr:from>
    <cdr:to>
      <cdr:x>0.62715</cdr:x>
      <cdr:y>0.55665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3238501" y="2278141"/>
          <a:ext cx="238125" cy="924320"/>
        </a:xfrm>
        <a:prstGeom xmlns:a="http://schemas.openxmlformats.org/drawingml/2006/main" prst="rightBrace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0.65979</cdr:x>
      <cdr:y>0.41201</cdr:y>
    </cdr:from>
    <cdr:to>
      <cdr:x>0.92096</cdr:x>
      <cdr:y>0.58278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57580" y="2370334"/>
          <a:ext cx="1447820" cy="9824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1.9 million job</a:t>
          </a:r>
          <a:r>
            <a:rPr lang="en-US" sz="1100" baseline="0" dirty="0"/>
            <a:t> openings will require some college or an Associate's degree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0.09794</cdr:x>
      <cdr:y>0.77159</cdr:y>
    </cdr:from>
    <cdr:to>
      <cdr:x>0.79725</cdr:x>
      <cdr:y>0.90728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42935" y="4439034"/>
          <a:ext cx="3876665" cy="780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Data source: Georgetown University Center on Education and the Workforce, "Recover: Job Growth</a:t>
          </a:r>
          <a:r>
            <a:rPr lang="en-US" sz="900" baseline="0" dirty="0"/>
            <a:t> and Education Requirements Through 2020," State Report, June 2013.</a:t>
          </a:r>
        </a:p>
        <a:p xmlns:a="http://schemas.openxmlformats.org/drawingml/2006/main">
          <a:r>
            <a:rPr lang="en-US" sz="900" baseline="0" dirty="0"/>
            <a:t>Analysis: Collaborative Economics</a:t>
          </a:r>
          <a:endParaRPr lang="en-US" sz="9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78583-2C34-4290-B1FE-7613AE9C9E50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89BC6-C9F8-4D84-A14E-E122DDB1D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4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2016-17 funds need to be expended by Dec 31, 2018.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89BC6-C9F8-4D84-A14E-E122DDB1DE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7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5600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It’s true that California needs 1M more students</a:t>
            </a:r>
            <a:r>
              <a:rPr lang="en-US" sz="1400" baseline="0" dirty="0" smtClean="0"/>
              <a:t> with bachelor degrees.  The 4-year system shares that responsibility with us.</a:t>
            </a:r>
          </a:p>
          <a:p>
            <a:endParaRPr lang="en-US" sz="1400" dirty="0" smtClean="0"/>
          </a:p>
          <a:p>
            <a:r>
              <a:rPr lang="en-US" sz="1400" dirty="0" smtClean="0"/>
              <a:t>It’s equally true that California needs 1M more middle</a:t>
            </a:r>
            <a:r>
              <a:rPr lang="en-US" sz="1400" baseline="0" dirty="0" smtClean="0"/>
              <a:t> skill </a:t>
            </a:r>
            <a:r>
              <a:rPr lang="en-US" sz="1400" i="0" baseline="0" dirty="0" smtClean="0"/>
              <a:t>credentials – defined as more than a high school degree but less than a bachelors.  A.k.a., </a:t>
            </a:r>
            <a:r>
              <a:rPr lang="en-US" sz="1400" i="0" baseline="0" dirty="0" err="1" smtClean="0"/>
              <a:t>subbaccalaureate</a:t>
            </a:r>
            <a:r>
              <a:rPr lang="en-US" sz="1400" i="0" baseline="0" dirty="0" smtClean="0"/>
              <a:t>:  AA, certificates and industry-valued credentials.  There is no tier of education to do this other than the community colleges.  If not us, then who else?</a:t>
            </a:r>
          </a:p>
          <a:p>
            <a:endParaRPr lang="en-US" sz="1400" i="0" baseline="0" dirty="0" smtClean="0"/>
          </a:p>
          <a:p>
            <a:r>
              <a:rPr lang="en-US" sz="1400" i="0" baseline="0" dirty="0" smtClean="0"/>
              <a:t>Sometimes, it’s not an “either or” – not CTE vs transfer – but if we do this right, you will find its is CTE and transfer .  Let me share the story of XXX.  He held several jobs in the cash economy before coming to XXX community college.  There, he found success in a CTE biotech certificate program and eventually went off to get a PhD.  </a:t>
            </a:r>
          </a:p>
          <a:p>
            <a:endParaRPr lang="en-US" sz="1400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ED20B-6982-433D-9D5D-4756DB3D21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5600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26562CA-00F0-46B8-BAEE-E4B1E2954F1F}" type="slidenum">
              <a:rPr lang="en-US" smtClean="0"/>
              <a:pPr lvl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ingwhatmatters.cccco.edu/StrongWorkforce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Strong Workforce Program Funding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050833"/>
            <a:ext cx="8873953" cy="1096899"/>
          </a:xfrm>
        </p:spPr>
        <p:txBody>
          <a:bodyPr>
            <a:normAutofit fontScale="85000" lnSpcReduction="10000"/>
          </a:bodyPr>
          <a:lstStyle/>
          <a:p>
            <a:r>
              <a:rPr lang="en-US" sz="1900" dirty="0" smtClean="0"/>
              <a:t>Theresa Rowland, Associate Vice Chancellor Instruction, Workforce &amp; Economic Development </a:t>
            </a:r>
          </a:p>
          <a:p>
            <a:r>
              <a:rPr lang="en-US" sz="1900" dirty="0" smtClean="0"/>
              <a:t>CCSF Flex Day</a:t>
            </a:r>
          </a:p>
          <a:p>
            <a:r>
              <a:rPr lang="en-US" sz="1900" dirty="0" smtClean="0"/>
              <a:t>August 10, 2016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4930372"/>
            <a:ext cx="155257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55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406" y="609600"/>
            <a:ext cx="8093595" cy="13208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Q/A</a:t>
            </a:r>
          </a:p>
          <a:p>
            <a:r>
              <a:rPr lang="en-US" sz="2000" dirty="0" smtClean="0"/>
              <a:t>Input</a:t>
            </a:r>
          </a:p>
          <a:p>
            <a:r>
              <a:rPr lang="en-US" sz="2000" dirty="0" smtClean="0"/>
              <a:t>For further information:</a:t>
            </a:r>
          </a:p>
          <a:p>
            <a:pPr lvl="1"/>
            <a:r>
              <a:rPr lang="en-US" sz="2000" dirty="0" smtClean="0"/>
              <a:t>Theresa Rowland</a:t>
            </a:r>
          </a:p>
          <a:p>
            <a:pPr lvl="1"/>
            <a:r>
              <a:rPr lang="en-US" sz="2000" dirty="0" smtClean="0"/>
              <a:t>trowland@ccsf.edu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8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609600"/>
            <a:ext cx="8085282" cy="1320800"/>
          </a:xfrm>
        </p:spPr>
        <p:txBody>
          <a:bodyPr/>
          <a:lstStyle/>
          <a:p>
            <a:r>
              <a:rPr lang="en-US" dirty="0" smtClean="0"/>
              <a:t>Strong Workforce Program (SWP)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33861"/>
          </a:xfrm>
        </p:spPr>
        <p:txBody>
          <a:bodyPr>
            <a:noAutofit/>
          </a:bodyPr>
          <a:lstStyle/>
          <a:p>
            <a:r>
              <a:rPr lang="en-US" sz="2000" dirty="0" smtClean="0"/>
              <a:t>SWP Task Force – 25 recommendations November 2015</a:t>
            </a:r>
            <a:r>
              <a:rPr lang="en-US" sz="2000" dirty="0"/>
              <a:t>;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doingwhatmatters.cccco.edu/StrongWorkforce.aspx</a:t>
            </a:r>
            <a:endParaRPr lang="en-US" sz="2000" dirty="0" smtClean="0"/>
          </a:p>
          <a:p>
            <a:r>
              <a:rPr lang="en-US" sz="2000" dirty="0" smtClean="0"/>
              <a:t>Compared to SSSP, </a:t>
            </a:r>
            <a:r>
              <a:rPr lang="en-US" sz="2000" b="1" dirty="0" smtClean="0"/>
              <a:t>SWP is to Strengthen Career and Technical Education (CTE)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Accountability;</a:t>
            </a:r>
          </a:p>
          <a:p>
            <a:r>
              <a:rPr lang="en-US" sz="2000" dirty="0" smtClean="0"/>
              <a:t>$200M </a:t>
            </a:r>
            <a:r>
              <a:rPr lang="en-US" sz="2000" b="1" dirty="0" smtClean="0"/>
              <a:t>annual state funding </a:t>
            </a:r>
            <a:r>
              <a:rPr lang="en-US" sz="2000" dirty="0" smtClean="0"/>
              <a:t>to CCCs;</a:t>
            </a:r>
          </a:p>
          <a:p>
            <a:r>
              <a:rPr lang="en-US" sz="2000" dirty="0" smtClean="0"/>
              <a:t>Formula is 60% to CC Districts and 40% to Regions;</a:t>
            </a:r>
          </a:p>
          <a:p>
            <a:r>
              <a:rPr lang="en-US" sz="2000" dirty="0" smtClean="0"/>
              <a:t>Year One 2016-17; colleges can spend starting in September 2016;</a:t>
            </a:r>
          </a:p>
          <a:p>
            <a:r>
              <a:rPr lang="en-US" sz="2000" b="1" dirty="0" smtClean="0"/>
              <a:t>CCSF 2016-17 allocation = $</a:t>
            </a:r>
            <a:r>
              <a:rPr lang="en-US" sz="2000" b="1" dirty="0" smtClean="0"/>
              <a:t>2.7M</a:t>
            </a:r>
            <a:endParaRPr lang="en-US" sz="2000" b="1" dirty="0" smtClean="0"/>
          </a:p>
          <a:p>
            <a:r>
              <a:rPr lang="en-US" sz="2000" b="1" dirty="0" smtClean="0"/>
              <a:t>Bay Area Region (28 colleges) 2016-17 allocation = $16.16M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7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302" y="1662546"/>
            <a:ext cx="3089564" cy="2105891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dirty="0" smtClean="0"/>
              <a:t>“California </a:t>
            </a:r>
            <a:r>
              <a:rPr lang="en-US" sz="2600" b="1" dirty="0"/>
              <a:t>needs </a:t>
            </a:r>
            <a:br>
              <a:rPr lang="en-US" sz="2600" b="1" dirty="0"/>
            </a:br>
            <a:r>
              <a:rPr lang="en-US" sz="2600" b="1" dirty="0"/>
              <a:t>1 million more </a:t>
            </a:r>
            <a:br>
              <a:rPr lang="en-US" sz="2600" b="1" dirty="0"/>
            </a:br>
            <a:r>
              <a:rPr lang="en-US" sz="2600" b="1" dirty="0"/>
              <a:t>AA, certificates, or industry-valued credentials</a:t>
            </a:r>
            <a:r>
              <a:rPr lang="en-US" sz="2600" b="1" dirty="0" smtClean="0"/>
              <a:t>.” </a:t>
            </a:r>
            <a:r>
              <a:rPr lang="en-US" sz="2600" b="1" dirty="0"/>
              <a:t/>
            </a:r>
            <a:br>
              <a:rPr lang="en-US" sz="2600" b="1" dirty="0"/>
            </a:br>
            <a:endParaRPr lang="en-US" sz="26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06776468"/>
              </p:ext>
            </p:extLst>
          </p:nvPr>
        </p:nvGraphicFramePr>
        <p:xfrm>
          <a:off x="6163889" y="709890"/>
          <a:ext cx="5562599" cy="575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lum/>
            <a:alphaModFix/>
          </a:blip>
          <a:srcRect/>
          <a:stretch>
            <a:fillRect/>
          </a:stretch>
        </p:blipFill>
        <p:spPr>
          <a:xfrm>
            <a:off x="3119044" y="4026863"/>
            <a:ext cx="1961640" cy="794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188719" y="609600"/>
            <a:ext cx="497516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Widely Recognized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9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0" y="393553"/>
            <a:ext cx="9144000" cy="1142639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SSSP &amp; SWP Timelines since 2011</a:t>
            </a:r>
            <a:endParaRPr lang="en-US" sz="3200" b="1" i="1" dirty="0"/>
          </a:p>
        </p:txBody>
      </p:sp>
      <p:grpSp>
        <p:nvGrpSpPr>
          <p:cNvPr id="2" name="Group 1"/>
          <p:cNvGrpSpPr/>
          <p:nvPr/>
        </p:nvGrpSpPr>
        <p:grpSpPr>
          <a:xfrm>
            <a:off x="1562100" y="1913473"/>
            <a:ext cx="9067800" cy="2972964"/>
            <a:chOff x="0" y="2659976"/>
            <a:chExt cx="9067800" cy="2972964"/>
          </a:xfrm>
        </p:grpSpPr>
        <p:sp>
          <p:nvSpPr>
            <p:cNvPr id="7" name="Chevron 6"/>
            <p:cNvSpPr/>
            <p:nvPr/>
          </p:nvSpPr>
          <p:spPr>
            <a:xfrm>
              <a:off x="7429500" y="4077292"/>
              <a:ext cx="1638300" cy="6858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8" name="Chevron 7"/>
            <p:cNvSpPr/>
            <p:nvPr/>
          </p:nvSpPr>
          <p:spPr>
            <a:xfrm>
              <a:off x="4191000" y="2965276"/>
              <a:ext cx="4876800" cy="656665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" y="4077292"/>
              <a:ext cx="4457700" cy="6858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b="1" dirty="0"/>
            </a:p>
          </p:txBody>
        </p:sp>
        <p:sp>
          <p:nvSpPr>
            <p:cNvPr id="10" name="Pentagon 9"/>
            <p:cNvSpPr/>
            <p:nvPr/>
          </p:nvSpPr>
          <p:spPr>
            <a:xfrm>
              <a:off x="0" y="5175740"/>
              <a:ext cx="1066800" cy="457200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2011</a:t>
              </a:r>
            </a:p>
          </p:txBody>
        </p:sp>
        <p:sp>
          <p:nvSpPr>
            <p:cNvPr id="11" name="Chevron 10"/>
            <p:cNvSpPr/>
            <p:nvPr/>
          </p:nvSpPr>
          <p:spPr>
            <a:xfrm>
              <a:off x="914400" y="5175740"/>
              <a:ext cx="1143000" cy="457200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2012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1905000" y="5175740"/>
              <a:ext cx="1143000" cy="457200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2013</a:t>
              </a:r>
            </a:p>
          </p:txBody>
        </p:sp>
        <p:sp>
          <p:nvSpPr>
            <p:cNvPr id="13" name="Chevron 12"/>
            <p:cNvSpPr/>
            <p:nvPr/>
          </p:nvSpPr>
          <p:spPr>
            <a:xfrm>
              <a:off x="2895600" y="5175740"/>
              <a:ext cx="1143000" cy="457200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2014</a:t>
              </a:r>
            </a:p>
          </p:txBody>
        </p:sp>
        <p:sp>
          <p:nvSpPr>
            <p:cNvPr id="14" name="Chevron 13"/>
            <p:cNvSpPr/>
            <p:nvPr/>
          </p:nvSpPr>
          <p:spPr>
            <a:xfrm>
              <a:off x="3886200" y="5175740"/>
              <a:ext cx="1143000" cy="457200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1575BB"/>
                  </a:solidFill>
                </a:rPr>
                <a:t>2015</a:t>
              </a:r>
            </a:p>
          </p:txBody>
        </p:sp>
        <p:sp>
          <p:nvSpPr>
            <p:cNvPr id="15" name="Chevron 14"/>
            <p:cNvSpPr/>
            <p:nvPr/>
          </p:nvSpPr>
          <p:spPr>
            <a:xfrm>
              <a:off x="4876800" y="5175740"/>
              <a:ext cx="1143000" cy="457200"/>
            </a:xfrm>
            <a:prstGeom prst="chevron">
              <a:avLst/>
            </a:prstGeom>
            <a:solidFill>
              <a:srgbClr val="F39F4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2016</a:t>
              </a:r>
            </a:p>
          </p:txBody>
        </p:sp>
        <p:sp>
          <p:nvSpPr>
            <p:cNvPr id="16" name="Chevron 15"/>
            <p:cNvSpPr/>
            <p:nvPr/>
          </p:nvSpPr>
          <p:spPr>
            <a:xfrm>
              <a:off x="5867400" y="5175740"/>
              <a:ext cx="1143000" cy="457200"/>
            </a:xfrm>
            <a:prstGeom prst="chevron">
              <a:avLst/>
            </a:prstGeom>
            <a:solidFill>
              <a:srgbClr val="F39F4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2017</a:t>
              </a:r>
            </a:p>
          </p:txBody>
        </p:sp>
        <p:sp>
          <p:nvSpPr>
            <p:cNvPr id="17" name="Chevron 16"/>
            <p:cNvSpPr/>
            <p:nvPr/>
          </p:nvSpPr>
          <p:spPr>
            <a:xfrm>
              <a:off x="6858000" y="5175740"/>
              <a:ext cx="1143000" cy="457200"/>
            </a:xfrm>
            <a:prstGeom prst="chevron">
              <a:avLst/>
            </a:prstGeom>
            <a:solidFill>
              <a:srgbClr val="F39F4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2018</a:t>
              </a:r>
            </a:p>
          </p:txBody>
        </p:sp>
        <p:sp>
          <p:nvSpPr>
            <p:cNvPr id="18" name="Chevron 17"/>
            <p:cNvSpPr/>
            <p:nvPr/>
          </p:nvSpPr>
          <p:spPr>
            <a:xfrm>
              <a:off x="7848600" y="5175740"/>
              <a:ext cx="1143000" cy="457200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2019</a:t>
              </a: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990600" y="2659976"/>
              <a:ext cx="3733800" cy="1295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  <a:p>
              <a:pPr algn="ctr"/>
              <a:r>
                <a:rPr lang="en-US" sz="1400" b="1" dirty="0"/>
                <a:t>         CCCCO Implementation </a:t>
              </a:r>
            </a:p>
            <a:p>
              <a:pPr algn="ctr"/>
              <a:endParaRPr lang="en-US" sz="1400" b="1" dirty="0"/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3929" y="3035873"/>
              <a:ext cx="746759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0" y="2965276"/>
              <a:ext cx="914400" cy="6566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Student Success </a:t>
              </a:r>
            </a:p>
            <a:p>
              <a:pPr algn="ctr"/>
              <a:r>
                <a:rPr lang="en-US" sz="1200" b="1" dirty="0"/>
                <a:t>Task Force</a:t>
              </a:r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5105400" y="3772492"/>
              <a:ext cx="2819400" cy="1295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  <a:p>
              <a:pPr algn="ctr"/>
              <a:r>
                <a:rPr lang="en-US" sz="1400" b="1" dirty="0"/>
                <a:t>CCCCO Implementation</a:t>
              </a:r>
            </a:p>
            <a:p>
              <a:pPr algn="ctr"/>
              <a:endParaRPr lang="en-US" sz="14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74140" y="4077292"/>
              <a:ext cx="1255059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b="1" dirty="0"/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0" y="4216686"/>
              <a:ext cx="1178860" cy="400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322" y="4188593"/>
              <a:ext cx="1947365" cy="485775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29" name="Curved Up Arrow 28"/>
          <p:cNvSpPr/>
          <p:nvPr/>
        </p:nvSpPr>
        <p:spPr>
          <a:xfrm rot="18670086">
            <a:off x="6009618" y="5441591"/>
            <a:ext cx="1750490" cy="6957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62100" y="5215201"/>
            <a:ext cx="4876800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Sept 2016: BOG Approval pending; Accountability Metrics specified and Release of $2.7M for CCSF; $16.6M released for the Bay Region (CCSF is 1 of 28 CCs in the Bay Region and will share a portion of this SWP funding as well).</a:t>
            </a:r>
            <a:endParaRPr lang="en-US" dirty="0"/>
          </a:p>
        </p:txBody>
      </p:sp>
      <p:sp>
        <p:nvSpPr>
          <p:cNvPr id="33" name="Curved Down Arrow 32"/>
          <p:cNvSpPr/>
          <p:nvPr/>
        </p:nvSpPr>
        <p:spPr>
          <a:xfrm rot="12383633">
            <a:off x="7301035" y="5139151"/>
            <a:ext cx="954174" cy="5199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21041" y="5157953"/>
            <a:ext cx="1767147" cy="147732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College and Regional SWP Plans due to CCCCO 1/31/17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37137" y="2289370"/>
            <a:ext cx="1180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SSSP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33004" y="3470183"/>
            <a:ext cx="114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SWP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922244" y="2345188"/>
            <a:ext cx="495300" cy="313513"/>
          </a:xfrm>
          <a:prstGeom prst="rightArrow">
            <a:avLst>
              <a:gd name="adj1" fmla="val 5645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880680" y="3498092"/>
            <a:ext cx="495300" cy="313513"/>
          </a:xfrm>
          <a:prstGeom prst="rightArrow">
            <a:avLst>
              <a:gd name="adj1" fmla="val 5645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4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609600"/>
            <a:ext cx="8085282" cy="1320800"/>
          </a:xfrm>
        </p:spPr>
        <p:txBody>
          <a:bodyPr/>
          <a:lstStyle/>
          <a:p>
            <a:r>
              <a:rPr lang="en-US" dirty="0" smtClean="0"/>
              <a:t>SWP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2014-15 Task Force </a:t>
            </a:r>
          </a:p>
          <a:p>
            <a:r>
              <a:rPr lang="en-US" sz="2000" dirty="0"/>
              <a:t>November 2015 </a:t>
            </a:r>
            <a:r>
              <a:rPr lang="en-US" sz="2000" dirty="0" smtClean="0"/>
              <a:t>Task Force Recommendations;</a:t>
            </a:r>
          </a:p>
          <a:p>
            <a:r>
              <a:rPr lang="en-US" sz="2000" dirty="0"/>
              <a:t>January &amp; May 2016, $200M intact </a:t>
            </a:r>
            <a:r>
              <a:rPr lang="en-US" sz="2000" dirty="0" smtClean="0"/>
              <a:t>in Governor’s budget;</a:t>
            </a:r>
          </a:p>
          <a:p>
            <a:r>
              <a:rPr lang="en-US" sz="2000" dirty="0" smtClean="0"/>
              <a:t>June 2016 determination of 60/40 split- 60% CCs, 40% Regions;</a:t>
            </a:r>
          </a:p>
          <a:p>
            <a:r>
              <a:rPr lang="en-US" sz="2000" dirty="0" smtClean="0"/>
              <a:t>September 2016 BOG to approve accountability metrics;</a:t>
            </a:r>
          </a:p>
          <a:p>
            <a:r>
              <a:rPr lang="en-US" sz="2000" dirty="0" smtClean="0"/>
              <a:t>September 2016 CCs can begin to spend;</a:t>
            </a:r>
          </a:p>
          <a:p>
            <a:r>
              <a:rPr lang="en-US" sz="2000" b="1" dirty="0" smtClean="0"/>
              <a:t>January 31, 2017 District and Regional plans due to CCCCO;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3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344" y="609600"/>
            <a:ext cx="8068657" cy="1320800"/>
          </a:xfrm>
        </p:spPr>
        <p:txBody>
          <a:bodyPr/>
          <a:lstStyle/>
          <a:p>
            <a:r>
              <a:rPr lang="en-US" dirty="0" smtClean="0"/>
              <a:t>SWP to support CCSF’s role in the regional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General Accountability Metrics</a:t>
            </a:r>
          </a:p>
          <a:p>
            <a:pPr lvl="1"/>
            <a:r>
              <a:rPr lang="en-US" sz="2000" dirty="0" smtClean="0"/>
              <a:t>To increase student success in CTE to support workforce gaps;</a:t>
            </a:r>
          </a:p>
          <a:p>
            <a:pPr lvl="1"/>
            <a:r>
              <a:rPr lang="en-US" sz="2000" dirty="0" smtClean="0"/>
              <a:t>Emphasis on increased CTE enrollments and completions;</a:t>
            </a:r>
          </a:p>
          <a:p>
            <a:pPr lvl="1"/>
            <a:r>
              <a:rPr lang="en-US" sz="2000" dirty="0" smtClean="0"/>
              <a:t>Responding to industry innovation and new skills needed;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Exact guidelines forthcoming from CCCCO.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0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1206" y="2160588"/>
            <a:ext cx="5409625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57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032" y="609600"/>
            <a:ext cx="8076969" cy="1320800"/>
          </a:xfrm>
        </p:spPr>
        <p:txBody>
          <a:bodyPr/>
          <a:lstStyle/>
          <a:p>
            <a:r>
              <a:rPr lang="en-US" dirty="0" smtClean="0"/>
              <a:t>SWP to support CCSF’s role in the regional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does this mean for CCSF?</a:t>
            </a:r>
          </a:p>
          <a:p>
            <a:pPr lvl="1"/>
            <a:r>
              <a:rPr lang="en-US" sz="2000" dirty="0" smtClean="0"/>
              <a:t>Build capacity to serve more CTE students in deeper ways;</a:t>
            </a:r>
          </a:p>
          <a:p>
            <a:pPr lvl="1"/>
            <a:r>
              <a:rPr lang="en-US" sz="2000" dirty="0" smtClean="0"/>
              <a:t>Opportunity for new courses, programs, degrees;</a:t>
            </a:r>
          </a:p>
          <a:p>
            <a:pPr lvl="1"/>
            <a:r>
              <a:rPr lang="en-US" sz="2000" dirty="0" smtClean="0"/>
              <a:t>Increase regional work, linking efforts with other CCs;</a:t>
            </a:r>
          </a:p>
          <a:p>
            <a:pPr lvl="1"/>
            <a:r>
              <a:rPr lang="en-US" sz="2000" dirty="0" smtClean="0"/>
              <a:t>Improving work-based learning, employment, wage increases, and work with Workforce Investment Boards (OEWD here in SF).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1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406" y="609600"/>
            <a:ext cx="8093595" cy="1320800"/>
          </a:xfrm>
        </p:spPr>
        <p:txBody>
          <a:bodyPr/>
          <a:lstStyle/>
          <a:p>
            <a:r>
              <a:rPr lang="en-US" dirty="0" smtClean="0"/>
              <a:t>Ways to Inform the CCSF SWP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Program Review on innovations and needs;</a:t>
            </a:r>
          </a:p>
          <a:p>
            <a:r>
              <a:rPr lang="en-US" sz="2000" dirty="0" smtClean="0"/>
              <a:t>Labor Market Demands (unfilled jobs);</a:t>
            </a:r>
          </a:p>
          <a:p>
            <a:r>
              <a:rPr lang="en-US" sz="2000" dirty="0" smtClean="0"/>
              <a:t>Linkages with Employers and evidence gathered from Advisory Committees;</a:t>
            </a:r>
          </a:p>
          <a:p>
            <a:r>
              <a:rPr lang="en-US" sz="2000" dirty="0" smtClean="0"/>
              <a:t>Connection points for student internships, apprenticeships, work experience, </a:t>
            </a:r>
            <a:r>
              <a:rPr lang="en-US" sz="2000" dirty="0" err="1" smtClean="0"/>
              <a:t>etc</a:t>
            </a:r>
            <a:r>
              <a:rPr lang="en-US" sz="2000" dirty="0" smtClean="0"/>
              <a:t>…;</a:t>
            </a:r>
          </a:p>
          <a:p>
            <a:r>
              <a:rPr lang="en-US" sz="2000" dirty="0" smtClean="0"/>
              <a:t>CCSF SWP Task Force:</a:t>
            </a:r>
          </a:p>
          <a:p>
            <a:pPr lvl="1"/>
            <a:r>
              <a:rPr lang="en-US" dirty="0" smtClean="0"/>
              <a:t>Academic Senate appointments;</a:t>
            </a:r>
          </a:p>
          <a:p>
            <a:pPr lvl="1"/>
            <a:r>
              <a:rPr lang="en-US" dirty="0" smtClean="0"/>
              <a:t>Classified appointments;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7" y="243241"/>
            <a:ext cx="1054266" cy="10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819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666</Words>
  <Application>Microsoft Office PowerPoint</Application>
  <PresentationFormat>Widescreen</PresentationFormat>
  <Paragraphs>86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Strong Workforce Program Funding</vt:lpstr>
      <vt:lpstr>Strong Workforce Program (SWP) Background</vt:lpstr>
      <vt:lpstr>“California needs  1 million more  AA, certificates, or industry-valued credentials.”  </vt:lpstr>
      <vt:lpstr>SSSP &amp; SWP Timelines since 2011</vt:lpstr>
      <vt:lpstr>SWP Timeline</vt:lpstr>
      <vt:lpstr>SWP to support CCSF’s role in the regional economy</vt:lpstr>
      <vt:lpstr>PowerPoint Presentation</vt:lpstr>
      <vt:lpstr>SWP to support CCSF’s role in the regional economy</vt:lpstr>
      <vt:lpstr>Ways to Inform the CCSF SWP Plan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Strong Workforce Program Funding</dc:title>
  <dc:creator>Theresa Rowland</dc:creator>
  <cp:lastModifiedBy>Theresa Rowland</cp:lastModifiedBy>
  <cp:revision>41</cp:revision>
  <dcterms:created xsi:type="dcterms:W3CDTF">2016-08-10T15:14:30Z</dcterms:created>
  <dcterms:modified xsi:type="dcterms:W3CDTF">2016-08-23T23:28:10Z</dcterms:modified>
</cp:coreProperties>
</file>