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2" r:id="rId6"/>
    <p:sldId id="261" r:id="rId7"/>
    <p:sldId id="265" r:id="rId8"/>
    <p:sldId id="266" r:id="rId9"/>
    <p:sldId id="267" r:id="rId10"/>
    <p:sldId id="271" r:id="rId11"/>
    <p:sldId id="268" r:id="rId12"/>
    <p:sldId id="269" r:id="rId13"/>
    <p:sldId id="270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EE40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22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912" y="-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83381D-CC56-CF4C-A51C-3F07E2DE87B8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417FE1-1899-5C48-BBCE-7F102807E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363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88F8-6C60-4F38-9F94-530DF4EAB850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EC61-F78B-4CDB-AF21-2D4822919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818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88F8-6C60-4F38-9F94-530DF4EAB850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EC61-F78B-4CDB-AF21-2D4822919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456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88F8-6C60-4F38-9F94-530DF4EAB850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EC61-F78B-4CDB-AF21-2D4822919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3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88F8-6C60-4F38-9F94-530DF4EAB850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EC61-F78B-4CDB-AF21-2D4822919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00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88F8-6C60-4F38-9F94-530DF4EAB850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EC61-F78B-4CDB-AF21-2D4822919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872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88F8-6C60-4F38-9F94-530DF4EAB850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EC61-F78B-4CDB-AF21-2D4822919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56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88F8-6C60-4F38-9F94-530DF4EAB850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EC61-F78B-4CDB-AF21-2D4822919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624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88F8-6C60-4F38-9F94-530DF4EAB850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EC61-F78B-4CDB-AF21-2D4822919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555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88F8-6C60-4F38-9F94-530DF4EAB850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EC61-F78B-4CDB-AF21-2D4822919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718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88F8-6C60-4F38-9F94-530DF4EAB850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EC61-F78B-4CDB-AF21-2D4822919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0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88F8-6C60-4F38-9F94-530DF4EAB850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EC61-F78B-4CDB-AF21-2D4822919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548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F88F8-6C60-4F38-9F94-530DF4EAB850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BEC61-F78B-4CDB-AF21-2D4822919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481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8" y="1122363"/>
            <a:ext cx="6934201" cy="2387600"/>
          </a:xfrm>
        </p:spPr>
        <p:txBody>
          <a:bodyPr/>
          <a:lstStyle/>
          <a:p>
            <a:r>
              <a:rPr lang="en-US" dirty="0" smtClean="0">
                <a:solidFill>
                  <a:srgbClr val="EE4037"/>
                </a:solidFill>
                <a:latin typeface="Trebuchet MS" panose="020B0603020202020204" pitchFamily="34" charset="0"/>
              </a:rPr>
              <a:t>Strong Workforce Program</a:t>
            </a:r>
            <a:endParaRPr lang="en-US" dirty="0">
              <a:solidFill>
                <a:srgbClr val="EE4037"/>
              </a:solidFill>
              <a:latin typeface="Trebuchet MS" panose="020B0603020202020204" pitchFamily="34" charset="0"/>
            </a:endParaRPr>
          </a:p>
        </p:txBody>
      </p:sp>
      <p:pic>
        <p:nvPicPr>
          <p:cNvPr id="5" name="Shape 92" descr="droppedImage.pd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7747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833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hape 92" descr="droppedImage.pd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7747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189" y="1649438"/>
            <a:ext cx="4730029" cy="399161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4442" y="4281055"/>
            <a:ext cx="4895712" cy="2402665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 flipV="1">
            <a:off x="3755091" y="4169467"/>
            <a:ext cx="1384945" cy="490367"/>
          </a:xfrm>
          <a:prstGeom prst="ellips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5043054" y="3553264"/>
            <a:ext cx="1065654" cy="660018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rot="19632381">
            <a:off x="542290" y="1907545"/>
            <a:ext cx="882892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dirty="0" smtClean="0">
                <a:solidFill>
                  <a:schemeClr val="tx1">
                    <a:alpha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DRAFT</a:t>
            </a:r>
            <a:endParaRPr lang="en-US" sz="20000" dirty="0">
              <a:solidFill>
                <a:schemeClr val="tx1">
                  <a:alpha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780818" y="-13767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EE4037"/>
                </a:solidFill>
                <a:latin typeface="Trebuchet MS" panose="020B0603020202020204" pitchFamily="34" charset="0"/>
              </a:rPr>
              <a:t>Strong Workforce Program Site</a:t>
            </a:r>
            <a:br>
              <a:rPr lang="en-US" dirty="0" smtClean="0">
                <a:solidFill>
                  <a:srgbClr val="EE4037"/>
                </a:solidFill>
                <a:latin typeface="Trebuchet MS" panose="020B0603020202020204" pitchFamily="34" charset="0"/>
              </a:rPr>
            </a:br>
            <a:r>
              <a:rPr lang="en-US" sz="2400" dirty="0" smtClean="0">
                <a:solidFill>
                  <a:srgbClr val="EE4037"/>
                </a:solidFill>
                <a:latin typeface="Trebuchet MS" panose="020B0603020202020204" pitchFamily="34" charset="0"/>
              </a:rPr>
              <a:t>www.ccsf.edu/swp </a:t>
            </a:r>
            <a:endParaRPr lang="en-US" sz="2400" dirty="0">
              <a:solidFill>
                <a:srgbClr val="EE4037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87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8501" y="1188326"/>
            <a:ext cx="5956503" cy="5669674"/>
          </a:xfrm>
          <a:prstGeom prst="rect">
            <a:avLst/>
          </a:prstGeom>
        </p:spPr>
      </p:pic>
      <p:pic>
        <p:nvPicPr>
          <p:cNvPr id="5" name="Shape 92" descr="droppedImage.pd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7747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val 8"/>
          <p:cNvSpPr/>
          <p:nvPr/>
        </p:nvSpPr>
        <p:spPr>
          <a:xfrm>
            <a:off x="3387634" y="5728595"/>
            <a:ext cx="3222172" cy="498036"/>
          </a:xfrm>
          <a:prstGeom prst="ellips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720582" y="6127606"/>
            <a:ext cx="756271" cy="556021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780818" y="-13767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EE4037"/>
                </a:solidFill>
                <a:latin typeface="Trebuchet MS" panose="020B0603020202020204" pitchFamily="34" charset="0"/>
              </a:rPr>
              <a:t>Strong Workforce Program Site</a:t>
            </a:r>
            <a:br>
              <a:rPr lang="en-US" dirty="0" smtClean="0">
                <a:solidFill>
                  <a:srgbClr val="EE4037"/>
                </a:solidFill>
                <a:latin typeface="Trebuchet MS" panose="020B0603020202020204" pitchFamily="34" charset="0"/>
              </a:rPr>
            </a:br>
            <a:r>
              <a:rPr lang="en-US" sz="2400" dirty="0" smtClean="0">
                <a:solidFill>
                  <a:srgbClr val="EE4037"/>
                </a:solidFill>
                <a:latin typeface="Trebuchet MS" panose="020B0603020202020204" pitchFamily="34" charset="0"/>
              </a:rPr>
              <a:t>www.ccsf.edu/swp </a:t>
            </a:r>
            <a:endParaRPr lang="en-US" sz="2400" dirty="0">
              <a:solidFill>
                <a:srgbClr val="EE4037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9632381">
            <a:off x="542290" y="1907545"/>
            <a:ext cx="882892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dirty="0" smtClean="0">
                <a:solidFill>
                  <a:schemeClr val="tx1">
                    <a:alpha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DRAFT</a:t>
            </a:r>
            <a:endParaRPr lang="en-US" sz="20000" dirty="0">
              <a:solidFill>
                <a:schemeClr val="tx1">
                  <a:alpha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3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8501" y="1188326"/>
            <a:ext cx="5956503" cy="5669674"/>
          </a:xfrm>
          <a:prstGeom prst="rect">
            <a:avLst/>
          </a:prstGeom>
        </p:spPr>
      </p:pic>
      <p:pic>
        <p:nvPicPr>
          <p:cNvPr id="5" name="Shape 92" descr="droppedImage.pd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7747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/>
          <p:cNvSpPr txBox="1"/>
          <p:nvPr/>
        </p:nvSpPr>
        <p:spPr>
          <a:xfrm rot="19632381">
            <a:off x="542290" y="1907545"/>
            <a:ext cx="882892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dirty="0" smtClean="0">
                <a:solidFill>
                  <a:schemeClr val="tx1">
                    <a:alpha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DRAFT</a:t>
            </a:r>
            <a:endParaRPr lang="en-US" sz="20000" dirty="0">
              <a:solidFill>
                <a:schemeClr val="tx1">
                  <a:alpha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361508" y="5939246"/>
            <a:ext cx="2978331" cy="417345"/>
          </a:xfrm>
          <a:prstGeom prst="ellips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717074" y="5503817"/>
            <a:ext cx="742362" cy="543768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/>
        </p:nvSpPr>
        <p:spPr>
          <a:xfrm>
            <a:off x="780818" y="-13767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EE4037"/>
                </a:solidFill>
                <a:latin typeface="Trebuchet MS" panose="020B0603020202020204" pitchFamily="34" charset="0"/>
              </a:rPr>
              <a:t>Strong Workforce Program Site</a:t>
            </a:r>
            <a:br>
              <a:rPr lang="en-US" dirty="0" smtClean="0">
                <a:solidFill>
                  <a:srgbClr val="EE4037"/>
                </a:solidFill>
                <a:latin typeface="Trebuchet MS" panose="020B0603020202020204" pitchFamily="34" charset="0"/>
              </a:rPr>
            </a:br>
            <a:r>
              <a:rPr lang="en-US" sz="2400" dirty="0" smtClean="0">
                <a:solidFill>
                  <a:srgbClr val="EE4037"/>
                </a:solidFill>
                <a:latin typeface="Trebuchet MS" panose="020B0603020202020204" pitchFamily="34" charset="0"/>
              </a:rPr>
              <a:t>www.ccsf.edu/swp </a:t>
            </a:r>
            <a:endParaRPr lang="en-US" sz="2400" dirty="0">
              <a:solidFill>
                <a:srgbClr val="EE4037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56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8501" y="1188326"/>
            <a:ext cx="5956503" cy="5669674"/>
          </a:xfrm>
          <a:prstGeom prst="rect">
            <a:avLst/>
          </a:prstGeom>
        </p:spPr>
      </p:pic>
      <p:pic>
        <p:nvPicPr>
          <p:cNvPr id="5" name="Shape 92" descr="droppedImage.pd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7747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val 8"/>
          <p:cNvSpPr/>
          <p:nvPr/>
        </p:nvSpPr>
        <p:spPr>
          <a:xfrm>
            <a:off x="3274715" y="6106743"/>
            <a:ext cx="3361215" cy="677234"/>
          </a:xfrm>
          <a:prstGeom prst="ellips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6477964" y="5748773"/>
            <a:ext cx="724024" cy="500028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 txBox="1">
            <a:spLocks/>
          </p:cNvSpPr>
          <p:nvPr/>
        </p:nvSpPr>
        <p:spPr>
          <a:xfrm>
            <a:off x="780818" y="-13767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EE4037"/>
                </a:solidFill>
                <a:latin typeface="Trebuchet MS" panose="020B0603020202020204" pitchFamily="34" charset="0"/>
              </a:rPr>
              <a:t>Strong Workforce Program Site</a:t>
            </a:r>
            <a:br>
              <a:rPr lang="en-US" dirty="0" smtClean="0">
                <a:solidFill>
                  <a:srgbClr val="EE4037"/>
                </a:solidFill>
                <a:latin typeface="Trebuchet MS" panose="020B0603020202020204" pitchFamily="34" charset="0"/>
              </a:rPr>
            </a:br>
            <a:r>
              <a:rPr lang="en-US" sz="2400" dirty="0" smtClean="0">
                <a:solidFill>
                  <a:srgbClr val="EE4037"/>
                </a:solidFill>
                <a:latin typeface="Trebuchet MS" panose="020B0603020202020204" pitchFamily="34" charset="0"/>
              </a:rPr>
              <a:t>www.ccsf.edu/swp </a:t>
            </a:r>
            <a:endParaRPr lang="en-US" sz="2400" dirty="0">
              <a:solidFill>
                <a:srgbClr val="EE4037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9632381">
            <a:off x="542290" y="1907545"/>
            <a:ext cx="882892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dirty="0" smtClean="0">
                <a:solidFill>
                  <a:schemeClr val="tx1">
                    <a:alpha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DRAFT</a:t>
            </a:r>
            <a:endParaRPr lang="en-US" sz="20000" dirty="0">
              <a:solidFill>
                <a:schemeClr val="tx1">
                  <a:alpha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39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2446" y="1825625"/>
            <a:ext cx="7452904" cy="4351338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Additional Information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More and Better CTE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Oct 3</a:t>
            </a:r>
            <a:r>
              <a:rPr lang="en-US" baseline="30000" dirty="0" smtClean="0"/>
              <a:t>rd</a:t>
            </a:r>
            <a:r>
              <a:rPr lang="en-US" dirty="0" smtClean="0"/>
              <a:t>, MUB 140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State Chancellor’s Office 12:00 </a:t>
            </a:r>
            <a:r>
              <a:rPr lang="mr-IN" dirty="0" smtClean="0"/>
              <a:t>–</a:t>
            </a:r>
            <a:r>
              <a:rPr lang="en-US" dirty="0" smtClean="0"/>
              <a:t> 4:00 (tentative)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WED CCSF 4:00 </a:t>
            </a:r>
            <a:r>
              <a:rPr lang="mr-IN" dirty="0" smtClean="0"/>
              <a:t>–</a:t>
            </a:r>
            <a:r>
              <a:rPr lang="en-US" dirty="0" smtClean="0"/>
              <a:t> 6:00 (tentative)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Food and Refreshments</a:t>
            </a:r>
            <a:endParaRPr lang="en-US" dirty="0"/>
          </a:p>
        </p:txBody>
      </p:sp>
      <p:pic>
        <p:nvPicPr>
          <p:cNvPr id="7" name="Shape 92" descr="droppedImage.pd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7747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780818" y="-13767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EE4037"/>
                </a:solidFill>
                <a:latin typeface="Trebuchet MS" panose="020B0603020202020204" pitchFamily="34" charset="0"/>
              </a:rPr>
              <a:t>Strong Workforce Program Site</a:t>
            </a:r>
            <a:br>
              <a:rPr lang="en-US" dirty="0" smtClean="0">
                <a:solidFill>
                  <a:srgbClr val="EE4037"/>
                </a:solidFill>
                <a:latin typeface="Trebuchet MS" panose="020B0603020202020204" pitchFamily="34" charset="0"/>
              </a:rPr>
            </a:br>
            <a:r>
              <a:rPr lang="en-US" sz="2400" dirty="0" smtClean="0">
                <a:solidFill>
                  <a:srgbClr val="EE4037"/>
                </a:solidFill>
                <a:latin typeface="Trebuchet MS" panose="020B0603020202020204" pitchFamily="34" charset="0"/>
              </a:rPr>
              <a:t>www.ccsf.edu/swp </a:t>
            </a:r>
            <a:endParaRPr lang="en-US" sz="2400" dirty="0">
              <a:solidFill>
                <a:srgbClr val="EE4037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07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8501" y="1188326"/>
            <a:ext cx="5956503" cy="56696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0818" y="-137678"/>
            <a:ext cx="7886700" cy="1325563"/>
          </a:xfrm>
        </p:spPr>
        <p:txBody>
          <a:bodyPr/>
          <a:lstStyle/>
          <a:p>
            <a:r>
              <a:rPr lang="en-US" dirty="0" smtClean="0">
                <a:solidFill>
                  <a:srgbClr val="EE4037"/>
                </a:solidFill>
                <a:latin typeface="Trebuchet MS" panose="020B0603020202020204" pitchFamily="34" charset="0"/>
              </a:rPr>
              <a:t>Strong Workforce </a:t>
            </a:r>
            <a:r>
              <a:rPr lang="en-US" dirty="0" smtClean="0">
                <a:solidFill>
                  <a:srgbClr val="EE4037"/>
                </a:solidFill>
                <a:latin typeface="Trebuchet MS" panose="020B0603020202020204" pitchFamily="34" charset="0"/>
              </a:rPr>
              <a:t>Program Site</a:t>
            </a:r>
            <a:r>
              <a:rPr lang="en-US" dirty="0" smtClean="0">
                <a:solidFill>
                  <a:srgbClr val="EE4037"/>
                </a:solidFill>
                <a:latin typeface="Trebuchet MS" panose="020B0603020202020204" pitchFamily="34" charset="0"/>
              </a:rPr>
              <a:t/>
            </a:r>
            <a:br>
              <a:rPr lang="en-US" dirty="0" smtClean="0">
                <a:solidFill>
                  <a:srgbClr val="EE4037"/>
                </a:solidFill>
                <a:latin typeface="Trebuchet MS" panose="020B0603020202020204" pitchFamily="34" charset="0"/>
              </a:rPr>
            </a:br>
            <a:r>
              <a:rPr lang="en-US" sz="2400" dirty="0" smtClean="0">
                <a:solidFill>
                  <a:srgbClr val="EE4037"/>
                </a:solidFill>
                <a:latin typeface="Trebuchet MS" panose="020B0603020202020204" pitchFamily="34" charset="0"/>
              </a:rPr>
              <a:t>www.ccsf.edu/swp </a:t>
            </a:r>
            <a:endParaRPr lang="en-US" sz="2400" dirty="0">
              <a:solidFill>
                <a:srgbClr val="EE4037"/>
              </a:solidFill>
              <a:latin typeface="Trebuchet MS" panose="020B0603020202020204" pitchFamily="34" charset="0"/>
            </a:endParaRPr>
          </a:p>
        </p:txBody>
      </p:sp>
      <p:pic>
        <p:nvPicPr>
          <p:cNvPr id="5" name="Shape 92" descr="droppedImage.pd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7747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Oval 9"/>
          <p:cNvSpPr/>
          <p:nvPr/>
        </p:nvSpPr>
        <p:spPr>
          <a:xfrm>
            <a:off x="6087295" y="1663335"/>
            <a:ext cx="1952215" cy="2794077"/>
          </a:xfrm>
          <a:prstGeom prst="ellipse">
            <a:avLst/>
          </a:prstGeom>
          <a:noFill/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7755438" y="1361729"/>
            <a:ext cx="1065654" cy="660018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19632381">
            <a:off x="542290" y="1907545"/>
            <a:ext cx="882892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dirty="0" smtClean="0">
                <a:solidFill>
                  <a:schemeClr val="tx1">
                    <a:alpha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DRAFT</a:t>
            </a:r>
            <a:endParaRPr lang="en-US" sz="20000" dirty="0">
              <a:solidFill>
                <a:schemeClr val="tx1">
                  <a:alpha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42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8501" y="1188326"/>
            <a:ext cx="5956503" cy="5669674"/>
          </a:xfrm>
          <a:prstGeom prst="rect">
            <a:avLst/>
          </a:prstGeom>
        </p:spPr>
      </p:pic>
      <p:pic>
        <p:nvPicPr>
          <p:cNvPr id="4" name="Shape 92" descr="droppedImage.pd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523999" y="0"/>
            <a:ext cx="7747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Shape 92" descr="droppedImage.pd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7747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val 2"/>
          <p:cNvSpPr/>
          <p:nvPr/>
        </p:nvSpPr>
        <p:spPr>
          <a:xfrm>
            <a:off x="3372199" y="2779934"/>
            <a:ext cx="851457" cy="198397"/>
          </a:xfrm>
          <a:prstGeom prst="ellips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615928" y="2978331"/>
            <a:ext cx="756271" cy="556021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780818" y="-13767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EE4037"/>
                </a:solidFill>
                <a:latin typeface="Trebuchet MS" panose="020B0603020202020204" pitchFamily="34" charset="0"/>
              </a:rPr>
              <a:t>Strong Workforce Program Site</a:t>
            </a:r>
            <a:br>
              <a:rPr lang="en-US" dirty="0" smtClean="0">
                <a:solidFill>
                  <a:srgbClr val="EE4037"/>
                </a:solidFill>
                <a:latin typeface="Trebuchet MS" panose="020B0603020202020204" pitchFamily="34" charset="0"/>
              </a:rPr>
            </a:br>
            <a:r>
              <a:rPr lang="en-US" sz="2400" dirty="0" smtClean="0">
                <a:solidFill>
                  <a:srgbClr val="EE4037"/>
                </a:solidFill>
                <a:latin typeface="Trebuchet MS" panose="020B0603020202020204" pitchFamily="34" charset="0"/>
              </a:rPr>
              <a:t>www.ccsf.edu/swp </a:t>
            </a:r>
            <a:endParaRPr lang="en-US" sz="2400" dirty="0">
              <a:solidFill>
                <a:srgbClr val="EE4037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19632381">
            <a:off x="542290" y="1907545"/>
            <a:ext cx="882892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dirty="0" smtClean="0">
                <a:solidFill>
                  <a:schemeClr val="tx1">
                    <a:alpha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DRAFT</a:t>
            </a:r>
            <a:endParaRPr lang="en-US" sz="20000" dirty="0">
              <a:solidFill>
                <a:schemeClr val="tx1">
                  <a:alpha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60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69818" y="1371600"/>
            <a:ext cx="4240644" cy="5347855"/>
          </a:xfrm>
        </p:spPr>
        <p:txBody>
          <a:bodyPr>
            <a:normAutofit fontScale="47500" lnSpcReduction="20000"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Strong Workforce Program (SWP) Task Force Membership, Fall 2016 </a:t>
            </a:r>
            <a:r>
              <a:rPr lang="en-US" b="1" dirty="0" smtClean="0"/>
              <a:t>-2020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234950" lvl="0" indent="-2349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Co-Chair</a:t>
            </a:r>
            <a:r>
              <a:rPr lang="en-US" dirty="0"/>
              <a:t>: Theresa Rowland, Associate Vice Chancellor of Workforce and Economic Development </a:t>
            </a:r>
            <a:endParaRPr lang="en-US" dirty="0" smtClean="0"/>
          </a:p>
          <a:p>
            <a:pPr marL="234950" lvl="0" indent="-2349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Co-Chair</a:t>
            </a:r>
            <a:r>
              <a:rPr lang="en-US" dirty="0"/>
              <a:t>: Beth Cataldo, CTE Faculty Liaison to the State Academic </a:t>
            </a:r>
            <a:r>
              <a:rPr lang="en-US" dirty="0" smtClean="0"/>
              <a:t>Senate</a:t>
            </a:r>
          </a:p>
          <a:p>
            <a:pPr marL="234950" lvl="0" indent="-2349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Craig </a:t>
            </a:r>
            <a:r>
              <a:rPr lang="en-US" dirty="0"/>
              <a:t>Persiko, Academic Senate CTE Steering Committee </a:t>
            </a:r>
            <a:r>
              <a:rPr lang="en-US" dirty="0" smtClean="0"/>
              <a:t>Co-Chair</a:t>
            </a:r>
          </a:p>
          <a:p>
            <a:pPr marL="234950" lvl="0" indent="-2349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Richard </a:t>
            </a:r>
            <a:r>
              <a:rPr lang="en-US" dirty="0"/>
              <a:t>Wu, Academic Senate CTE Steering Committee </a:t>
            </a:r>
            <a:r>
              <a:rPr lang="en-US" dirty="0" smtClean="0"/>
              <a:t>Co-Chair</a:t>
            </a:r>
          </a:p>
          <a:p>
            <a:pPr marL="234950" lvl="0" indent="-2349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Lisa </a:t>
            </a:r>
            <a:r>
              <a:rPr lang="en-US" dirty="0"/>
              <a:t>Romano, SSSP </a:t>
            </a:r>
            <a:r>
              <a:rPr lang="en-US" dirty="0" smtClean="0"/>
              <a:t>Coordinator</a:t>
            </a:r>
          </a:p>
          <a:p>
            <a:pPr marL="234950" lvl="0" indent="-2349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 err="1" smtClean="0"/>
              <a:t>Neela</a:t>
            </a:r>
            <a:r>
              <a:rPr lang="en-US" dirty="0" smtClean="0"/>
              <a:t> </a:t>
            </a:r>
            <a:r>
              <a:rPr lang="en-US" dirty="0"/>
              <a:t>Chatterjee, Equity </a:t>
            </a:r>
            <a:r>
              <a:rPr lang="en-US" dirty="0" smtClean="0"/>
              <a:t>Coordinator</a:t>
            </a:r>
          </a:p>
          <a:p>
            <a:pPr marL="234950" lvl="0" indent="-2349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Valerie </a:t>
            </a:r>
            <a:r>
              <a:rPr lang="en-US" dirty="0" err="1"/>
              <a:t>Abaunza</a:t>
            </a:r>
            <a:r>
              <a:rPr lang="en-US" dirty="0"/>
              <a:t>, Career </a:t>
            </a:r>
            <a:r>
              <a:rPr lang="en-US" dirty="0" smtClean="0"/>
              <a:t>Counselor</a:t>
            </a:r>
          </a:p>
          <a:p>
            <a:pPr marL="234950" lvl="0" indent="-2349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Olga </a:t>
            </a:r>
            <a:r>
              <a:rPr lang="en-US" dirty="0" err="1"/>
              <a:t>Shvarts</a:t>
            </a:r>
            <a:r>
              <a:rPr lang="en-US" dirty="0"/>
              <a:t>, Counselor, </a:t>
            </a:r>
            <a:r>
              <a:rPr lang="en-US" dirty="0" smtClean="0"/>
              <a:t>DSPS</a:t>
            </a:r>
          </a:p>
          <a:p>
            <a:pPr marL="234950" lvl="0" indent="-2349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Steven </a:t>
            </a:r>
            <a:r>
              <a:rPr lang="en-US" dirty="0"/>
              <a:t>Brown, CTE Department Chair, Environmental Horticulture &amp; </a:t>
            </a:r>
            <a:r>
              <a:rPr lang="en-US" dirty="0" smtClean="0"/>
              <a:t>Floristry</a:t>
            </a:r>
          </a:p>
          <a:p>
            <a:pPr marL="234950" lvl="0" indent="-2349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Terry </a:t>
            </a:r>
            <a:r>
              <a:rPr lang="en-US" dirty="0"/>
              <a:t>Chapman, CTE Faculty, Construction &amp; Building </a:t>
            </a:r>
            <a:r>
              <a:rPr lang="en-US" dirty="0" smtClean="0"/>
              <a:t>Maintenance</a:t>
            </a:r>
          </a:p>
          <a:p>
            <a:pPr marL="234950" lvl="0" indent="-2349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Alma </a:t>
            </a:r>
            <a:r>
              <a:rPr lang="en-US" dirty="0"/>
              <a:t>Avila, CTE Faculty, Health </a:t>
            </a:r>
            <a:r>
              <a:rPr lang="en-US" dirty="0" smtClean="0"/>
              <a:t>Education</a:t>
            </a:r>
          </a:p>
          <a:p>
            <a:pPr marL="234950" lvl="0" indent="-2349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Brenna </a:t>
            </a:r>
            <a:r>
              <a:rPr lang="en-US" dirty="0"/>
              <a:t>Stroud, CTE </a:t>
            </a:r>
            <a:r>
              <a:rPr lang="en-US" dirty="0" smtClean="0"/>
              <a:t>Student</a:t>
            </a:r>
          </a:p>
          <a:p>
            <a:pPr marL="234950" lvl="0" indent="-2349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Liz </a:t>
            </a:r>
            <a:r>
              <a:rPr lang="en-US" dirty="0" err="1"/>
              <a:t>Leiserson</a:t>
            </a:r>
            <a:r>
              <a:rPr lang="en-US" dirty="0"/>
              <a:t>, Staff from Research and </a:t>
            </a:r>
            <a:r>
              <a:rPr lang="en-US" dirty="0" smtClean="0"/>
              <a:t>Planning</a:t>
            </a:r>
          </a:p>
          <a:p>
            <a:pPr marL="234950" lvl="0" indent="-2349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Janel </a:t>
            </a:r>
            <a:r>
              <a:rPr lang="en-US" dirty="0"/>
              <a:t>Hadden, Staff from Perkins </a:t>
            </a:r>
            <a:r>
              <a:rPr lang="en-US" dirty="0" smtClean="0"/>
              <a:t>Office</a:t>
            </a:r>
          </a:p>
          <a:p>
            <a:pPr marL="234950" lvl="0" indent="-2349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Geisce </a:t>
            </a:r>
            <a:r>
              <a:rPr lang="en-US" dirty="0"/>
              <a:t>Le, Center </a:t>
            </a:r>
            <a:r>
              <a:rPr lang="en-US" dirty="0" smtClean="0"/>
              <a:t>Dean</a:t>
            </a:r>
          </a:p>
          <a:p>
            <a:pPr marL="234950" lvl="0" indent="-2349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Kimberly </a:t>
            </a:r>
            <a:r>
              <a:rPr lang="en-US" dirty="0" err="1"/>
              <a:t>Harvell</a:t>
            </a:r>
            <a:r>
              <a:rPr lang="en-US" dirty="0"/>
              <a:t>, Instructional </a:t>
            </a:r>
            <a:r>
              <a:rPr lang="en-US" dirty="0" smtClean="0"/>
              <a:t>Dean</a:t>
            </a:r>
          </a:p>
          <a:p>
            <a:pPr marL="234950" lvl="0" indent="-2349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Laura </a:t>
            </a:r>
            <a:r>
              <a:rPr lang="en-US" dirty="0"/>
              <a:t>Lara-Brady, Associate Dean of </a:t>
            </a:r>
            <a:r>
              <a:rPr lang="en-US" dirty="0" smtClean="0"/>
              <a:t>Equity</a:t>
            </a:r>
          </a:p>
          <a:p>
            <a:pPr marL="234950" lvl="0" indent="-2349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Wendy </a:t>
            </a:r>
            <a:r>
              <a:rPr lang="en-US" dirty="0"/>
              <a:t>Miller, Associate Dean </a:t>
            </a:r>
            <a:r>
              <a:rPr lang="en-US" dirty="0" smtClean="0"/>
              <a:t>AEBG</a:t>
            </a:r>
          </a:p>
          <a:p>
            <a:pPr marL="234950" lvl="0" indent="-2349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John </a:t>
            </a:r>
            <a:r>
              <a:rPr lang="en-US" dirty="0"/>
              <a:t>Halpin, Associate Dean, Cooperative Work </a:t>
            </a:r>
            <a:r>
              <a:rPr lang="en-US" dirty="0" smtClean="0"/>
              <a:t>Experience</a:t>
            </a:r>
          </a:p>
          <a:p>
            <a:pPr marL="234950" lvl="0" indent="-2349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Tom </a:t>
            </a:r>
            <a:r>
              <a:rPr lang="en-US" dirty="0"/>
              <a:t>Boegel, Associate Vice Chancellor Academic Affairs </a:t>
            </a:r>
            <a:r>
              <a:rPr lang="en-US" dirty="0" smtClean="0"/>
              <a:t>Faculty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</p:txBody>
      </p:sp>
      <p:pic>
        <p:nvPicPr>
          <p:cNvPr id="4" name="Shape 92" descr="droppedImage.pd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523999" y="0"/>
            <a:ext cx="7747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Shape 92" descr="droppedImage.pd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7747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210462" y="1371600"/>
            <a:ext cx="3742459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/>
            <a:r>
              <a:rPr lang="en-US" sz="1300" b="1" dirty="0">
                <a:solidFill>
                  <a:prstClr val="black"/>
                </a:solidFill>
              </a:rPr>
              <a:t>Alternate Members (with voting privileges when #9, or 10, or #11 are absent</a:t>
            </a:r>
            <a:r>
              <a:rPr lang="en-US" sz="1300" b="1" dirty="0" smtClean="0">
                <a:solidFill>
                  <a:prstClr val="black"/>
                </a:solidFill>
              </a:rPr>
              <a:t>)</a:t>
            </a:r>
          </a:p>
          <a:p>
            <a:pPr lvl="0" defTabSz="914400"/>
            <a:endParaRPr lang="en-US" sz="1300" b="1" dirty="0">
              <a:solidFill>
                <a:prstClr val="black"/>
              </a:solidFill>
            </a:endParaRPr>
          </a:p>
          <a:p>
            <a:pPr marL="285750" lvl="0" indent="-285750" defTabSz="91440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prstClr val="black"/>
                </a:solidFill>
              </a:rPr>
              <a:t>Maura Devlin-Clancy, CTE Faculty, CNIT</a:t>
            </a:r>
          </a:p>
          <a:p>
            <a:pPr marL="285750" lvl="0" indent="-285750" defTabSz="91440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prstClr val="black"/>
                </a:solidFill>
              </a:rPr>
              <a:t>Sheila McFarland, CTE Department Chair, BEMA</a:t>
            </a:r>
          </a:p>
          <a:p>
            <a:pPr marL="285750" lvl="0" indent="-285750" defTabSz="91440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prstClr val="black"/>
                </a:solidFill>
              </a:rPr>
              <a:t>Jennifer Rudd, CTE Faculty, Culinary Resource </a:t>
            </a:r>
          </a:p>
          <a:p>
            <a:pPr lvl="0" defTabSz="914400"/>
            <a:endParaRPr lang="en-US" sz="1300" dirty="0">
              <a:solidFill>
                <a:prstClr val="black"/>
              </a:solidFill>
            </a:endParaRPr>
          </a:p>
          <a:p>
            <a:pPr lvl="0" defTabSz="914400"/>
            <a:r>
              <a:rPr lang="en-US" sz="1300" b="1" dirty="0">
                <a:solidFill>
                  <a:prstClr val="black"/>
                </a:solidFill>
              </a:rPr>
              <a:t>Faculty appointed by the Academic Senate: </a:t>
            </a:r>
            <a:endParaRPr lang="en-US" sz="1300" b="1" dirty="0" smtClean="0">
              <a:solidFill>
                <a:prstClr val="black"/>
              </a:solidFill>
            </a:endParaRPr>
          </a:p>
          <a:p>
            <a:pPr lvl="0" defTabSz="914400"/>
            <a:endParaRPr lang="en-US" sz="1300" dirty="0">
              <a:solidFill>
                <a:prstClr val="black"/>
              </a:solidFill>
            </a:endParaRPr>
          </a:p>
          <a:p>
            <a:pPr marL="285750" lvl="0" indent="-285750" defTabSz="91440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prstClr val="black"/>
                </a:solidFill>
              </a:rPr>
              <a:t>(John) Malcolm </a:t>
            </a:r>
            <a:r>
              <a:rPr lang="en-US" sz="1300" dirty="0" err="1">
                <a:solidFill>
                  <a:prstClr val="black"/>
                </a:solidFill>
              </a:rPr>
              <a:t>Hillan</a:t>
            </a:r>
            <a:r>
              <a:rPr lang="en-US" sz="1300" dirty="0">
                <a:solidFill>
                  <a:prstClr val="black"/>
                </a:solidFill>
              </a:rPr>
              <a:t>, Environmental Horticulture &amp; Floristry</a:t>
            </a:r>
          </a:p>
          <a:p>
            <a:pPr marL="285750" lvl="0" indent="-285750" defTabSz="91440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prstClr val="black"/>
                </a:solidFill>
              </a:rPr>
              <a:t>Melissa McPeters, CTE Coordinator, City Build Academy; Basic Skills Math Faculty</a:t>
            </a:r>
          </a:p>
          <a:p>
            <a:pPr marL="285750" lvl="0" indent="-285750" defTabSz="91440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prstClr val="black"/>
                </a:solidFill>
              </a:rPr>
              <a:t>Nick Rothman, CTE Faculty, Automotive</a:t>
            </a:r>
          </a:p>
          <a:p>
            <a:pPr marL="285750" lvl="0" indent="-285750" defTabSz="91440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prstClr val="black"/>
                </a:solidFill>
              </a:rPr>
              <a:t>Kathleen White, CTE Faculty, Child Development</a:t>
            </a:r>
          </a:p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80818" y="-13767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EE4037"/>
                </a:solidFill>
                <a:latin typeface="Trebuchet MS" panose="020B0603020202020204" pitchFamily="34" charset="0"/>
              </a:rPr>
              <a:t>Strong Workforce Program</a:t>
            </a:r>
            <a:br>
              <a:rPr lang="en-US" dirty="0" smtClean="0">
                <a:solidFill>
                  <a:srgbClr val="EE4037"/>
                </a:solidFill>
                <a:latin typeface="Trebuchet MS" panose="020B0603020202020204" pitchFamily="34" charset="0"/>
              </a:rPr>
            </a:br>
            <a:r>
              <a:rPr lang="en-US" sz="2400" dirty="0" smtClean="0">
                <a:solidFill>
                  <a:srgbClr val="EE4037"/>
                </a:solidFill>
                <a:latin typeface="Trebuchet MS" panose="020B0603020202020204" pitchFamily="34" charset="0"/>
              </a:rPr>
              <a:t>Task Force</a:t>
            </a:r>
            <a:endParaRPr lang="en-US" sz="2400" dirty="0">
              <a:solidFill>
                <a:srgbClr val="EE4037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5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74700" y="1825625"/>
            <a:ext cx="8163044" cy="4351338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1. Enrollment Development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2</a:t>
            </a:r>
            <a:r>
              <a:rPr lang="en-US" dirty="0"/>
              <a:t>. Program </a:t>
            </a:r>
            <a:r>
              <a:rPr lang="en-US" dirty="0" smtClean="0"/>
              <a:t>Enhancement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dirty="0" smtClean="0"/>
              <a:t>Innovation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smtClean="0"/>
              <a:t>Infrastructure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5</a:t>
            </a:r>
            <a:r>
              <a:rPr lang="en-US" dirty="0"/>
              <a:t>. Integrated Student Support Services and </a:t>
            </a:r>
            <a:r>
              <a:rPr lang="en-US" dirty="0" smtClean="0"/>
              <a:t>Instruction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6</a:t>
            </a:r>
            <a:r>
              <a:rPr lang="en-US" dirty="0"/>
              <a:t>. Professional </a:t>
            </a:r>
            <a:r>
              <a:rPr lang="en-US" dirty="0" smtClean="0"/>
              <a:t>Development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7</a:t>
            </a:r>
            <a:r>
              <a:rPr lang="en-US" dirty="0"/>
              <a:t>. One-Time Capital </a:t>
            </a:r>
            <a:r>
              <a:rPr lang="en-US" dirty="0" smtClean="0"/>
              <a:t>Investments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8</a:t>
            </a:r>
            <a:r>
              <a:rPr lang="en-US" dirty="0"/>
              <a:t>. Designated </a:t>
            </a:r>
            <a:r>
              <a:rPr lang="en-US" dirty="0" smtClean="0"/>
              <a:t>Staff</a:t>
            </a:r>
            <a:endParaRPr lang="en-US" dirty="0"/>
          </a:p>
        </p:txBody>
      </p:sp>
      <p:pic>
        <p:nvPicPr>
          <p:cNvPr id="5" name="Shape 92" descr="droppedImage.pd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7747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780818" y="-13767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EE4037"/>
                </a:solidFill>
                <a:latin typeface="Trebuchet MS" panose="020B0603020202020204" pitchFamily="34" charset="0"/>
              </a:rPr>
              <a:t>Strong Workforce Program Site</a:t>
            </a:r>
            <a:br>
              <a:rPr lang="en-US" dirty="0" smtClean="0">
                <a:solidFill>
                  <a:srgbClr val="EE4037"/>
                </a:solidFill>
                <a:latin typeface="Trebuchet MS" panose="020B0603020202020204" pitchFamily="34" charset="0"/>
              </a:rPr>
            </a:br>
            <a:r>
              <a:rPr lang="en-US" sz="2400" dirty="0" smtClean="0">
                <a:solidFill>
                  <a:srgbClr val="EE4037"/>
                </a:solidFill>
                <a:latin typeface="Trebuchet MS" panose="020B0603020202020204" pitchFamily="34" charset="0"/>
              </a:rPr>
              <a:t>Funding Areas</a:t>
            </a:r>
            <a:endParaRPr lang="en-US" sz="2400" dirty="0">
              <a:solidFill>
                <a:srgbClr val="EE4037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71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8501" y="1188326"/>
            <a:ext cx="5956503" cy="5669674"/>
          </a:xfrm>
          <a:prstGeom prst="rect">
            <a:avLst/>
          </a:prstGeom>
        </p:spPr>
      </p:pic>
      <p:pic>
        <p:nvPicPr>
          <p:cNvPr id="5" name="Shape 92" descr="droppedImage.pd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7747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val 8"/>
          <p:cNvSpPr/>
          <p:nvPr/>
        </p:nvSpPr>
        <p:spPr>
          <a:xfrm>
            <a:off x="3248297" y="3739955"/>
            <a:ext cx="3274423" cy="1024061"/>
          </a:xfrm>
          <a:prstGeom prst="ellipse">
            <a:avLst/>
          </a:prstGeom>
          <a:noFill/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696447" y="4529317"/>
            <a:ext cx="756271" cy="556021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 txBox="1">
            <a:spLocks/>
          </p:cNvSpPr>
          <p:nvPr/>
        </p:nvSpPr>
        <p:spPr>
          <a:xfrm>
            <a:off x="780818" y="-13767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EE4037"/>
                </a:solidFill>
                <a:latin typeface="Trebuchet MS" panose="020B0603020202020204" pitchFamily="34" charset="0"/>
              </a:rPr>
              <a:t>Strong Workforce Program Site</a:t>
            </a:r>
            <a:br>
              <a:rPr lang="en-US" dirty="0" smtClean="0">
                <a:solidFill>
                  <a:srgbClr val="EE4037"/>
                </a:solidFill>
                <a:latin typeface="Trebuchet MS" panose="020B0603020202020204" pitchFamily="34" charset="0"/>
              </a:rPr>
            </a:br>
            <a:r>
              <a:rPr lang="en-US" sz="2400" dirty="0" smtClean="0">
                <a:solidFill>
                  <a:srgbClr val="EE4037"/>
                </a:solidFill>
                <a:latin typeface="Trebuchet MS" panose="020B0603020202020204" pitchFamily="34" charset="0"/>
              </a:rPr>
              <a:t>www.ccsf.edu/swp </a:t>
            </a:r>
            <a:endParaRPr lang="en-US" sz="2400" dirty="0">
              <a:solidFill>
                <a:srgbClr val="EE4037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9632381">
            <a:off x="542290" y="1907545"/>
            <a:ext cx="882892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dirty="0" smtClean="0">
                <a:solidFill>
                  <a:schemeClr val="tx1">
                    <a:alpha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DRAFT</a:t>
            </a:r>
            <a:endParaRPr lang="en-US" sz="20000" dirty="0">
              <a:solidFill>
                <a:schemeClr val="tx1">
                  <a:alpha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05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8501" y="1188326"/>
            <a:ext cx="5956503" cy="5669674"/>
          </a:xfrm>
          <a:prstGeom prst="rect">
            <a:avLst/>
          </a:prstGeom>
        </p:spPr>
      </p:pic>
      <p:pic>
        <p:nvPicPr>
          <p:cNvPr id="5" name="Shape 92" descr="droppedImage.pd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7747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val 8"/>
          <p:cNvSpPr/>
          <p:nvPr/>
        </p:nvSpPr>
        <p:spPr>
          <a:xfrm flipV="1">
            <a:off x="3338593" y="4542654"/>
            <a:ext cx="3236318" cy="604111"/>
          </a:xfrm>
          <a:prstGeom prst="ellips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758134" y="5074758"/>
            <a:ext cx="756271" cy="556021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 txBox="1">
            <a:spLocks/>
          </p:cNvSpPr>
          <p:nvPr/>
        </p:nvSpPr>
        <p:spPr>
          <a:xfrm>
            <a:off x="780818" y="-13767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EE4037"/>
                </a:solidFill>
                <a:latin typeface="Trebuchet MS" panose="020B0603020202020204" pitchFamily="34" charset="0"/>
              </a:rPr>
              <a:t>Strong Workforce Program Site</a:t>
            </a:r>
            <a:br>
              <a:rPr lang="en-US" dirty="0" smtClean="0">
                <a:solidFill>
                  <a:srgbClr val="EE4037"/>
                </a:solidFill>
                <a:latin typeface="Trebuchet MS" panose="020B0603020202020204" pitchFamily="34" charset="0"/>
              </a:rPr>
            </a:br>
            <a:r>
              <a:rPr lang="en-US" sz="2400" dirty="0" smtClean="0">
                <a:solidFill>
                  <a:srgbClr val="EE4037"/>
                </a:solidFill>
                <a:latin typeface="Trebuchet MS" panose="020B0603020202020204" pitchFamily="34" charset="0"/>
              </a:rPr>
              <a:t>www.ccsf.edu/swp </a:t>
            </a:r>
            <a:endParaRPr lang="en-US" sz="2400" dirty="0">
              <a:solidFill>
                <a:srgbClr val="EE4037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9632381">
            <a:off x="542290" y="1907545"/>
            <a:ext cx="882892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dirty="0" smtClean="0">
                <a:solidFill>
                  <a:schemeClr val="tx1">
                    <a:alpha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DRAFT</a:t>
            </a:r>
            <a:endParaRPr lang="en-US" sz="20000" dirty="0">
              <a:solidFill>
                <a:schemeClr val="tx1">
                  <a:alpha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0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8501" y="1188326"/>
            <a:ext cx="5956503" cy="5669674"/>
          </a:xfrm>
          <a:prstGeom prst="rect">
            <a:avLst/>
          </a:prstGeom>
        </p:spPr>
      </p:pic>
      <p:pic>
        <p:nvPicPr>
          <p:cNvPr id="5" name="Shape 92" descr="droppedImage.pd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7747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val 8"/>
          <p:cNvSpPr/>
          <p:nvPr/>
        </p:nvSpPr>
        <p:spPr>
          <a:xfrm flipV="1">
            <a:off x="3244527" y="4889976"/>
            <a:ext cx="3286902" cy="692216"/>
          </a:xfrm>
          <a:prstGeom prst="ellips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812871" y="5516680"/>
            <a:ext cx="756271" cy="556021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 txBox="1">
            <a:spLocks/>
          </p:cNvSpPr>
          <p:nvPr/>
        </p:nvSpPr>
        <p:spPr>
          <a:xfrm>
            <a:off x="780818" y="-13767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EE4037"/>
                </a:solidFill>
                <a:latin typeface="Trebuchet MS" panose="020B0603020202020204" pitchFamily="34" charset="0"/>
              </a:rPr>
              <a:t>Strong Workforce Program Site</a:t>
            </a:r>
            <a:br>
              <a:rPr lang="en-US" dirty="0" smtClean="0">
                <a:solidFill>
                  <a:srgbClr val="EE4037"/>
                </a:solidFill>
                <a:latin typeface="Trebuchet MS" panose="020B0603020202020204" pitchFamily="34" charset="0"/>
              </a:rPr>
            </a:br>
            <a:r>
              <a:rPr lang="en-US" sz="2400" dirty="0" smtClean="0">
                <a:solidFill>
                  <a:srgbClr val="EE4037"/>
                </a:solidFill>
                <a:latin typeface="Trebuchet MS" panose="020B0603020202020204" pitchFamily="34" charset="0"/>
              </a:rPr>
              <a:t>www.ccsf.edu/swp </a:t>
            </a:r>
            <a:endParaRPr lang="en-US" sz="2400" dirty="0">
              <a:solidFill>
                <a:srgbClr val="EE4037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9632381">
            <a:off x="542290" y="1907545"/>
            <a:ext cx="882892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dirty="0" smtClean="0">
                <a:solidFill>
                  <a:schemeClr val="tx1">
                    <a:alpha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DRAFT</a:t>
            </a:r>
            <a:endParaRPr lang="en-US" sz="20000" dirty="0">
              <a:solidFill>
                <a:schemeClr val="tx1">
                  <a:alpha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8501" y="1188326"/>
            <a:ext cx="5956503" cy="5669674"/>
          </a:xfrm>
          <a:prstGeom prst="rect">
            <a:avLst/>
          </a:prstGeom>
        </p:spPr>
      </p:pic>
      <p:pic>
        <p:nvPicPr>
          <p:cNvPr id="5" name="Shape 92" descr="droppedImage.pd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7747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val 8"/>
          <p:cNvSpPr/>
          <p:nvPr/>
        </p:nvSpPr>
        <p:spPr>
          <a:xfrm flipV="1">
            <a:off x="3254629" y="5345480"/>
            <a:ext cx="3276799" cy="672143"/>
          </a:xfrm>
          <a:prstGeom prst="ellips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682818" y="5918598"/>
            <a:ext cx="756271" cy="556021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 txBox="1">
            <a:spLocks/>
          </p:cNvSpPr>
          <p:nvPr/>
        </p:nvSpPr>
        <p:spPr>
          <a:xfrm>
            <a:off x="780818" y="-13767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EE4037"/>
                </a:solidFill>
                <a:latin typeface="Trebuchet MS" panose="020B0603020202020204" pitchFamily="34" charset="0"/>
              </a:rPr>
              <a:t>Strong Workforce Program Site</a:t>
            </a:r>
            <a:br>
              <a:rPr lang="en-US" dirty="0" smtClean="0">
                <a:solidFill>
                  <a:srgbClr val="EE4037"/>
                </a:solidFill>
                <a:latin typeface="Trebuchet MS" panose="020B0603020202020204" pitchFamily="34" charset="0"/>
              </a:rPr>
            </a:br>
            <a:r>
              <a:rPr lang="en-US" sz="2400" dirty="0" smtClean="0">
                <a:solidFill>
                  <a:srgbClr val="EE4037"/>
                </a:solidFill>
                <a:latin typeface="Trebuchet MS" panose="020B0603020202020204" pitchFamily="34" charset="0"/>
              </a:rPr>
              <a:t>www.ccsf.edu/swp </a:t>
            </a:r>
            <a:endParaRPr lang="en-US" sz="2400" dirty="0">
              <a:solidFill>
                <a:srgbClr val="EE4037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9632381">
            <a:off x="542290" y="1907545"/>
            <a:ext cx="882892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dirty="0" smtClean="0">
                <a:solidFill>
                  <a:schemeClr val="tx1">
                    <a:alpha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DRAFT</a:t>
            </a:r>
            <a:endParaRPr lang="en-US" sz="20000" dirty="0">
              <a:solidFill>
                <a:schemeClr val="tx1">
                  <a:alpha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55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</TotalTime>
  <Words>387</Words>
  <Application>Microsoft Office PowerPoint</Application>
  <PresentationFormat>On-screen Show (4:3)</PresentationFormat>
  <Paragraphs>73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Mangal</vt:lpstr>
      <vt:lpstr>Trebuchet MS</vt:lpstr>
      <vt:lpstr>Office Theme</vt:lpstr>
      <vt:lpstr>Strong Workforce Program</vt:lpstr>
      <vt:lpstr>Strong Workforce Program Site www.ccsf.edu/swp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Katie Mills</dc:creator>
  <cp:lastModifiedBy>Katie Mills</cp:lastModifiedBy>
  <cp:revision>19</cp:revision>
  <dcterms:created xsi:type="dcterms:W3CDTF">2017-09-06T21:29:19Z</dcterms:created>
  <dcterms:modified xsi:type="dcterms:W3CDTF">2017-09-11T19:12:58Z</dcterms:modified>
</cp:coreProperties>
</file>