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263" r:id="rId3"/>
    <p:sldId id="262" r:id="rId4"/>
    <p:sldId id="261" r:id="rId5"/>
    <p:sldId id="264" r:id="rId6"/>
    <p:sldId id="265" r:id="rId7"/>
    <p:sldId id="266" r:id="rId8"/>
    <p:sldId id="267" r:id="rId9"/>
    <p:sldId id="268" r:id="rId10"/>
    <p:sldId id="269"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1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AA58F1-4422-40ED-B37B-23B7E9359B42}" type="datetimeFigureOut">
              <a:rPr lang="en-US" smtClean="0"/>
              <a:t>8/27/2014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6946EF-250D-45A0-A03C-EB36D32D6B00}" type="slidenum">
              <a:rPr lang="en-US" smtClean="0"/>
              <a:t>‹#›</a:t>
            </a:fld>
            <a:endParaRPr lang="en-US"/>
          </a:p>
        </p:txBody>
      </p:sp>
    </p:spTree>
    <p:extLst>
      <p:ext uri="{BB962C8B-B14F-4D97-AF65-F5344CB8AC3E}">
        <p14:creationId xmlns:p14="http://schemas.microsoft.com/office/powerpoint/2010/main" val="1780395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60" name="Shape 160"/>
          <p:cNvSpPr txBox="1">
            <a:spLocks noGrp="1"/>
          </p:cNvSpPr>
          <p:nvPr>
            <p:ph type="body" idx="1"/>
          </p:nvPr>
        </p:nvSpPr>
        <p:spPr>
          <a:xfrm>
            <a:off x="686422" y="4344025"/>
            <a:ext cx="5485157" cy="3416288"/>
          </a:xfrm>
          <a:prstGeom prst="rect">
            <a:avLst/>
          </a:prstGeom>
          <a:noFill/>
          <a:ln>
            <a:noFill/>
          </a:ln>
        </p:spPr>
        <p:txBody>
          <a:bodyPr lIns="91433" tIns="45704" rIns="91433" bIns="45704" anchor="t" anchorCtr="0">
            <a:spAutoFit/>
          </a:bodyPr>
          <a:lstStyle/>
          <a:p>
            <a:pPr>
              <a:buSzPct val="25000"/>
            </a:pPr>
            <a:r>
              <a:rPr lang="en-US"/>
              <a:t>Welcome people to call</a:t>
            </a:r>
          </a:p>
          <a:p>
            <a:endParaRPr/>
          </a:p>
          <a:p>
            <a:pPr>
              <a:buSzPct val="25000"/>
            </a:pPr>
            <a:r>
              <a:rPr lang="en-US"/>
              <a:t>Two purposes for this webinar</a:t>
            </a:r>
          </a:p>
          <a:p>
            <a:pPr>
              <a:buSzPct val="25000"/>
            </a:pPr>
            <a:r>
              <a:rPr lang="en-US"/>
              <a:t>These funds are being distributed in a way that is different than how grants have normally been rolled out. </a:t>
            </a:r>
          </a:p>
          <a:p>
            <a:pPr>
              <a:buSzPct val="25000"/>
            </a:pPr>
            <a:r>
              <a:rPr lang="en-US"/>
              <a:t>1. We wanted to give the field an early heads up so that you can begin thinking about how you could use these funds in ways that are in alignment with its intention. That’s the preview part.</a:t>
            </a:r>
          </a:p>
          <a:p>
            <a:endParaRPr/>
          </a:p>
          <a:p>
            <a:pPr>
              <a:buSzPct val="25000"/>
            </a:pPr>
            <a:r>
              <a:rPr lang="en-US"/>
              <a:t>2. Because the distribution method is different, we are having to devise new processes and define new roles. We need your help in reviewing, identifying issues and opportunities, and helping us build something that’s new and that works. That’s the listening part. Please don’t hold back with your ideas and questions. </a:t>
            </a:r>
          </a:p>
          <a:p>
            <a:endParaRPr/>
          </a:p>
          <a:p>
            <a:pPr>
              <a:buSzPct val="25000"/>
            </a:pPr>
            <a:r>
              <a:rPr lang="en-US"/>
              <a:t>Ask that you mute your phone using *6 to hold down the background noise. You can unmute when you wish to speak with *6.</a:t>
            </a:r>
          </a:p>
          <a:p>
            <a:pPr>
              <a:buSzPct val="25000"/>
            </a:pPr>
            <a:r>
              <a:rPr lang="en-US"/>
              <a:t>Please feel free to use the chat box to post questions and comments. </a:t>
            </a:r>
          </a:p>
          <a:p>
            <a:endParaRPr/>
          </a:p>
        </p:txBody>
      </p:sp>
      <p:sp>
        <p:nvSpPr>
          <p:cNvPr id="161" name="Shape 161"/>
          <p:cNvSpPr txBox="1">
            <a:spLocks noGrp="1"/>
          </p:cNvSpPr>
          <p:nvPr>
            <p:ph type="sldNum" idx="12"/>
          </p:nvPr>
        </p:nvSpPr>
        <p:spPr>
          <a:xfrm>
            <a:off x="3884026" y="8865472"/>
            <a:ext cx="2972421" cy="276967"/>
          </a:xfrm>
          <a:prstGeom prst="rect">
            <a:avLst/>
          </a:prstGeom>
          <a:noFill/>
          <a:ln>
            <a:noFill/>
          </a:ln>
        </p:spPr>
        <p:txBody>
          <a:bodyPr lIns="91433" tIns="45704" rIns="91433" bIns="45704" anchor="b" anchorCtr="0">
            <a:spAutoFit/>
          </a:bodyPr>
          <a:lstStyle/>
          <a:p>
            <a:pPr>
              <a:buSzPct val="25000"/>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p:nvPr/>
        </p:nvSpPr>
        <p:spPr>
          <a:xfrm>
            <a:off x="1162050" y="312737"/>
            <a:ext cx="4086224" cy="646112"/>
          </a:xfrm>
          <a:prstGeom prst="rect">
            <a:avLst/>
          </a:prstGeom>
          <a:noFill/>
          <a:ln>
            <a:noFill/>
          </a:ln>
        </p:spPr>
        <p:txBody>
          <a:bodyPr lIns="91425" tIns="45700" rIns="91425" bIns="45700" anchor="t" anchorCtr="0">
            <a:spAutoFit/>
          </a:bodyPr>
          <a:lstStyle/>
          <a:p>
            <a:pPr marL="0" marR="0" lvl="0" indent="0" algn="l" rtl="0">
              <a:spcBef>
                <a:spcPts val="0"/>
              </a:spcBef>
              <a:spcAft>
                <a:spcPts val="0"/>
              </a:spcAft>
              <a:buClr>
                <a:srgbClr val="262626"/>
              </a:buClr>
              <a:buSzPct val="25000"/>
              <a:buFont typeface="Calibri"/>
              <a:buNone/>
            </a:pPr>
            <a:r>
              <a:rPr lang="en-US" sz="1800" b="1" i="0" u="none" strike="noStrike" cap="none" baseline="0">
                <a:solidFill>
                  <a:srgbClr val="262626"/>
                </a:solidFill>
                <a:latin typeface="Calibri"/>
                <a:ea typeface="Calibri"/>
                <a:cs typeface="Calibri"/>
                <a:sym typeface="Calibri"/>
              </a:rPr>
              <a:t>CALIFORNIA COMMUNITY COLLEGES</a:t>
            </a:r>
          </a:p>
          <a:p>
            <a:pPr marL="0" marR="0" lvl="0" indent="0" algn="l" rtl="0">
              <a:spcBef>
                <a:spcPts val="0"/>
              </a:spcBef>
              <a:spcAft>
                <a:spcPts val="0"/>
              </a:spcAft>
              <a:buClr>
                <a:srgbClr val="262626"/>
              </a:buClr>
              <a:buSzPct val="25000"/>
              <a:buFont typeface="Calibri"/>
              <a:buNone/>
            </a:pPr>
            <a:r>
              <a:rPr lang="en-US" sz="1800" b="1" i="0" u="none" strike="noStrike" cap="none" baseline="0">
                <a:solidFill>
                  <a:srgbClr val="262626"/>
                </a:solidFill>
                <a:latin typeface="Calibri"/>
                <a:ea typeface="Calibri"/>
                <a:cs typeface="Calibri"/>
                <a:sym typeface="Calibri"/>
              </a:rPr>
              <a:t>CHANCELLOR’S OFFICE                </a:t>
            </a:r>
          </a:p>
        </p:txBody>
      </p:sp>
      <p:sp>
        <p:nvSpPr>
          <p:cNvPr id="156" name="Shape 156"/>
          <p:cNvSpPr txBox="1"/>
          <p:nvPr/>
        </p:nvSpPr>
        <p:spPr>
          <a:xfrm>
            <a:off x="1409700" y="2667000"/>
            <a:ext cx="6831012" cy="2477600"/>
          </a:xfrm>
          <a:prstGeom prst="rect">
            <a:avLst/>
          </a:prstGeom>
          <a:noFill/>
          <a:ln>
            <a:noFill/>
          </a:ln>
        </p:spPr>
        <p:txBody>
          <a:bodyPr lIns="91425" tIns="45700" rIns="91425" bIns="45700" anchor="t" anchorCtr="0">
            <a:spAutoFit/>
          </a:bodyPr>
          <a:lstStyle/>
          <a:p>
            <a:pPr marL="0" marR="0" lvl="0" indent="0" algn="ctr" rtl="0">
              <a:spcBef>
                <a:spcPts val="0"/>
              </a:spcBef>
              <a:spcAft>
                <a:spcPts val="0"/>
              </a:spcAft>
              <a:buSzPct val="25000"/>
              <a:buNone/>
            </a:pPr>
            <a:r>
              <a:rPr lang="en-US" sz="3600" b="1" i="0" u="none" strike="noStrike" cap="none" baseline="0">
                <a:solidFill>
                  <a:schemeClr val="dk1"/>
                </a:solidFill>
                <a:latin typeface="Calibri"/>
                <a:ea typeface="Calibri"/>
                <a:cs typeface="Calibri"/>
                <a:sym typeface="Calibri"/>
              </a:rPr>
              <a:t>$50</a:t>
            </a:r>
            <a:r>
              <a:rPr lang="en-US" sz="3600" b="1">
                <a:solidFill>
                  <a:schemeClr val="dk1"/>
                </a:solidFill>
                <a:latin typeface="Calibri"/>
                <a:ea typeface="Calibri"/>
                <a:cs typeface="Calibri"/>
                <a:sym typeface="Calibri"/>
              </a:rPr>
              <a:t>M</a:t>
            </a:r>
            <a:r>
              <a:rPr lang="en-US" sz="3600" b="1" i="0" u="none" strike="noStrike" cap="none" baseline="0">
                <a:solidFill>
                  <a:schemeClr val="dk1"/>
                </a:solidFill>
                <a:latin typeface="Calibri"/>
                <a:ea typeface="Calibri"/>
                <a:cs typeface="Calibri"/>
                <a:sym typeface="Calibri"/>
              </a:rPr>
              <a:t> CTE Enhancement Fund</a:t>
            </a:r>
          </a:p>
          <a:p>
            <a:pPr marL="0" marR="0" lvl="0" indent="0" algn="ctr" rtl="0">
              <a:spcBef>
                <a:spcPts val="0"/>
              </a:spcBef>
              <a:spcAft>
                <a:spcPts val="0"/>
              </a:spcAft>
              <a:buNone/>
            </a:pPr>
            <a:endParaRPr sz="3600" b="1" i="0" u="none" strike="noStrike" cap="none" baseline="0">
              <a:solidFill>
                <a:schemeClr val="dk1"/>
              </a:solidFill>
              <a:latin typeface="Calibri"/>
              <a:ea typeface="Calibri"/>
              <a:cs typeface="Calibri"/>
              <a:sym typeface="Calibri"/>
            </a:endParaRPr>
          </a:p>
          <a:p>
            <a:pPr marL="0" marR="0" lvl="0" indent="0" algn="ctr" rtl="0">
              <a:spcBef>
                <a:spcPts val="0"/>
              </a:spcBef>
              <a:spcAft>
                <a:spcPts val="0"/>
              </a:spcAft>
              <a:buSzPct val="25000"/>
              <a:buNone/>
            </a:pPr>
            <a:r>
              <a:rPr lang="en-US" sz="4500">
                <a:solidFill>
                  <a:schemeClr val="dk1"/>
                </a:solidFill>
                <a:latin typeface="Calibri"/>
                <a:ea typeface="Calibri"/>
                <a:cs typeface="Calibri"/>
                <a:sym typeface="Calibri"/>
              </a:rPr>
              <a:t>Preview of What’s Coming</a:t>
            </a:r>
            <a:r>
              <a:rPr lang="en-US" sz="4500" b="0" i="0" u="none" strike="noStrike" cap="none" baseline="0">
                <a:solidFill>
                  <a:schemeClr val="dk1"/>
                </a:solidFill>
                <a:latin typeface="Calibri"/>
                <a:ea typeface="Calibri"/>
                <a:cs typeface="Calibri"/>
                <a:sym typeface="Calibri"/>
              </a:rPr>
              <a:t> </a:t>
            </a:r>
            <a:r>
              <a:rPr lang="en-US" sz="4500">
                <a:solidFill>
                  <a:schemeClr val="dk1"/>
                </a:solidFill>
                <a:latin typeface="Calibri"/>
                <a:ea typeface="Calibri"/>
                <a:cs typeface="Calibri"/>
                <a:sym typeface="Calibri"/>
              </a:rPr>
              <a:t>&amp; </a:t>
            </a:r>
            <a:r>
              <a:rPr lang="en-US" sz="4500" b="0" i="0" u="none" strike="noStrike" cap="none" baseline="0">
                <a:solidFill>
                  <a:schemeClr val="dk1"/>
                </a:solidFill>
                <a:latin typeface="Calibri"/>
                <a:ea typeface="Calibri"/>
                <a:cs typeface="Calibri"/>
                <a:sym typeface="Calibri"/>
              </a:rPr>
              <a:t>Listening Session</a:t>
            </a:r>
          </a:p>
          <a:p>
            <a:pPr marL="0" marR="0" lvl="0" indent="0" algn="ctr" rtl="0">
              <a:spcBef>
                <a:spcPts val="0"/>
              </a:spcBef>
              <a:spcAft>
                <a:spcPts val="0"/>
              </a:spcAft>
              <a:buNone/>
            </a:pPr>
            <a:endParaRPr sz="3000" b="0" i="0" u="none" strike="noStrike" cap="none" baseline="0">
              <a:solidFill>
                <a:schemeClr val="dk1"/>
              </a:solidFill>
              <a:latin typeface="Calibri"/>
              <a:ea typeface="Calibri"/>
              <a:cs typeface="Calibri"/>
              <a:sym typeface="Calibri"/>
            </a:endParaRPr>
          </a:p>
          <a:p>
            <a:pPr marL="0" marR="0" lvl="0" indent="0" algn="ctr" rtl="0">
              <a:spcBef>
                <a:spcPts val="0"/>
              </a:spcBef>
              <a:spcAft>
                <a:spcPts val="0"/>
              </a:spcAft>
              <a:buSzPct val="25000"/>
              <a:buNone/>
            </a:pPr>
            <a:r>
              <a:rPr lang="en-US" sz="800" b="0" i="0" u="none" strike="noStrike" cap="none" baseline="0">
                <a:solidFill>
                  <a:schemeClr val="dk1"/>
                </a:solidFill>
                <a:latin typeface="Calibri"/>
                <a:ea typeface="Calibri"/>
                <a:cs typeface="Calibri"/>
                <a:sym typeface="Calibri"/>
              </a:rPr>
              <a:t>Slides as of </a:t>
            </a:r>
            <a:r>
              <a:rPr lang="en-US" sz="800">
                <a:solidFill>
                  <a:schemeClr val="dk1"/>
                </a:solidFill>
                <a:latin typeface="Calibri"/>
                <a:ea typeface="Calibri"/>
                <a:cs typeface="Calibri"/>
                <a:sym typeface="Calibri"/>
              </a:rPr>
              <a:t> 8/5</a:t>
            </a:r>
            <a:r>
              <a:rPr lang="en-US" sz="800" b="0" i="0" u="none" strike="noStrike" cap="none" baseline="0">
                <a:solidFill>
                  <a:schemeClr val="dk1"/>
                </a:solidFill>
                <a:latin typeface="Calibri"/>
                <a:ea typeface="Calibri"/>
                <a:cs typeface="Calibri"/>
                <a:sym typeface="Calibri"/>
              </a:rPr>
              <a:t>/14</a:t>
            </a:r>
          </a:p>
        </p:txBody>
      </p:sp>
      <p:sp>
        <p:nvSpPr>
          <p:cNvPr id="157" name="Shape 157"/>
          <p:cNvSpPr txBox="1">
            <a:spLocks noGrp="1"/>
          </p:cNvSpPr>
          <p:nvPr>
            <p:ph type="ftr" idx="11"/>
          </p:nvPr>
        </p:nvSpPr>
        <p:spPr>
          <a:xfrm>
            <a:off x="0" y="6530975"/>
            <a:ext cx="9144000" cy="365125"/>
          </a:xfrm>
          <a:prstGeom prst="rect">
            <a:avLst/>
          </a:prstGeom>
          <a:noFill/>
          <a:ln>
            <a:noFill/>
          </a:ln>
        </p:spPr>
        <p:txBody>
          <a:bodyPr lIns="91425" tIns="45700" rIns="91425" bIns="45700" anchor="ctr" anchorCtr="0">
            <a:spAutoFit/>
          </a:bodyPr>
          <a:lstStyle/>
          <a:p>
            <a:pPr marL="0" marR="0" lvl="0" indent="0" algn="ctr" rtl="0">
              <a:spcBef>
                <a:spcPts val="0"/>
              </a:spcBef>
              <a:buClr>
                <a:srgbClr val="DCE2EF"/>
              </a:buClr>
              <a:buSzPct val="25000"/>
              <a:buFont typeface="Calibri"/>
              <a:buNone/>
            </a:pPr>
            <a:r>
              <a:rPr lang="en-US" sz="900" b="0" i="0" u="none" strike="noStrike" cap="none" baseline="0">
                <a:solidFill>
                  <a:srgbClr val="DCE2EF"/>
                </a:solidFill>
                <a:latin typeface="Calibri"/>
                <a:ea typeface="Calibri"/>
                <a:cs typeface="Calibri"/>
                <a:sym typeface="Calibri"/>
              </a:rPr>
              <a:t>California Community Colleges – Chancellor’s Office  | 112 Colleges  |  72 Districts  |  2.3 Million Students</a:t>
            </a:r>
          </a:p>
        </p:txBody>
      </p:sp>
    </p:spTree>
    <p:extLst>
      <p:ext uri="{BB962C8B-B14F-4D97-AF65-F5344CB8AC3E}">
        <p14:creationId xmlns:p14="http://schemas.microsoft.com/office/powerpoint/2010/main" val="1301990808"/>
      </p:ext>
    </p:extLst>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for 60% allocation share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152469"/>
              </p:ext>
            </p:extLst>
          </p:nvPr>
        </p:nvGraphicFramePr>
        <p:xfrm>
          <a:off x="714645" y="1219198"/>
          <a:ext cx="7714710" cy="5292460"/>
        </p:xfrm>
        <a:graphic>
          <a:graphicData uri="http://schemas.openxmlformats.org/drawingml/2006/table">
            <a:tbl>
              <a:tblPr/>
              <a:tblGrid>
                <a:gridCol w="964339"/>
                <a:gridCol w="6750371"/>
              </a:tblGrid>
              <a:tr h="676102">
                <a:tc>
                  <a:txBody>
                    <a:bodyPr/>
                    <a:lstStyle/>
                    <a:p>
                      <a:pPr rtl="0" fontAlgn="ctr">
                        <a:spcBef>
                          <a:spcPts val="0"/>
                        </a:spcBef>
                        <a:spcAft>
                          <a:spcPts val="0"/>
                        </a:spcAft>
                      </a:pPr>
                      <a:r>
                        <a:rPr lang="en-US" sz="1500" b="1" i="0" u="none" strike="noStrike" dirty="0">
                          <a:solidFill>
                            <a:srgbClr val="C00000"/>
                          </a:solidFill>
                          <a:effectLst/>
                          <a:latin typeface="Arial"/>
                        </a:rPr>
                        <a:t>Late Sept</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College-level allocations announced</a:t>
                      </a:r>
                      <a:br>
                        <a:rPr lang="en-US" sz="1500" b="1" i="0" u="none" strike="noStrike" dirty="0">
                          <a:solidFill>
                            <a:srgbClr val="000000"/>
                          </a:solidFill>
                          <a:effectLst/>
                          <a:latin typeface="Arial"/>
                        </a:rPr>
                      </a:br>
                      <a:r>
                        <a:rPr lang="en-US" sz="1500" b="1" i="0" u="none" strike="noStrike" dirty="0" smtClean="0">
                          <a:solidFill>
                            <a:srgbClr val="000000"/>
                          </a:solidFill>
                          <a:effectLst/>
                          <a:latin typeface="Arial"/>
                        </a:rPr>
                        <a:t>Webinars repeated</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425177">
                <a:tc>
                  <a:txBody>
                    <a:bodyPr/>
                    <a:lstStyle/>
                    <a:p>
                      <a:pPr rtl="0" fontAlgn="ctr">
                        <a:spcBef>
                          <a:spcPts val="0"/>
                        </a:spcBef>
                        <a:spcAft>
                          <a:spcPts val="0"/>
                        </a:spcAft>
                      </a:pPr>
                      <a:r>
                        <a:rPr lang="en-US" sz="1500" b="1" i="0" u="none" strike="noStrike" dirty="0">
                          <a:solidFill>
                            <a:srgbClr val="C00000"/>
                          </a:solidFill>
                          <a:effectLst/>
                          <a:latin typeface="Arial"/>
                        </a:rPr>
                        <a:t>Early Oct</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Online Pre-Application for 60% share</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676102">
                <a:tc>
                  <a:txBody>
                    <a:bodyPr/>
                    <a:lstStyle/>
                    <a:p>
                      <a:pPr rtl="0" fontAlgn="ctr">
                        <a:spcBef>
                          <a:spcPts val="0"/>
                        </a:spcBef>
                        <a:spcAft>
                          <a:spcPts val="0"/>
                        </a:spcAft>
                      </a:pPr>
                      <a:r>
                        <a:rPr lang="en-US" sz="1500" b="1" i="0" u="none" strike="noStrike" dirty="0">
                          <a:solidFill>
                            <a:srgbClr val="C00000"/>
                          </a:solidFill>
                          <a:effectLst/>
                          <a:latin typeface="Arial"/>
                        </a:rPr>
                        <a:t>Mid-Oct</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Colleges declare preliminary intentions for program areas, kinds of investments in online pre-app</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676102">
                <a:tc>
                  <a:txBody>
                    <a:bodyPr/>
                    <a:lstStyle/>
                    <a:p>
                      <a:pPr rtl="0" fontAlgn="ctr">
                        <a:spcBef>
                          <a:spcPts val="0"/>
                        </a:spcBef>
                        <a:spcAft>
                          <a:spcPts val="0"/>
                        </a:spcAft>
                      </a:pPr>
                      <a:r>
                        <a:rPr lang="en-US" sz="1500" b="1" i="0" u="none" strike="noStrike" dirty="0">
                          <a:solidFill>
                            <a:srgbClr val="C00000"/>
                          </a:solidFill>
                          <a:effectLst/>
                          <a:latin typeface="Arial"/>
                        </a:rPr>
                        <a:t>Late Oct - Nov</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Intentions submitted via pre-app shared publicly </a:t>
                      </a:r>
                      <a:endParaRPr lang="en-US" sz="1500" b="1" dirty="0">
                        <a:effectLst/>
                      </a:endParaRPr>
                    </a:p>
                    <a:p>
                      <a:pPr rtl="0" fontAlgn="ctr">
                        <a:spcBef>
                          <a:spcPts val="0"/>
                        </a:spcBef>
                        <a:spcAft>
                          <a:spcPts val="0"/>
                        </a:spcAft>
                      </a:pPr>
                      <a:r>
                        <a:rPr lang="en-US" sz="1500" b="1" i="0" u="none" strike="noStrike" dirty="0">
                          <a:solidFill>
                            <a:srgbClr val="000000"/>
                          </a:solidFill>
                          <a:effectLst/>
                          <a:latin typeface="Arial"/>
                        </a:rPr>
                        <a:t>Critical conversations facilitated by RCs, DSNs, SNs, and self-organized</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676102">
                <a:tc>
                  <a:txBody>
                    <a:bodyPr/>
                    <a:lstStyle/>
                    <a:p>
                      <a:pPr rtl="0" fontAlgn="ctr">
                        <a:spcBef>
                          <a:spcPts val="0"/>
                        </a:spcBef>
                        <a:spcAft>
                          <a:spcPts val="0"/>
                        </a:spcAft>
                      </a:pPr>
                      <a:r>
                        <a:rPr lang="en-US" sz="1500" b="1" i="0" u="none" strike="noStrike" dirty="0">
                          <a:solidFill>
                            <a:srgbClr val="C00000"/>
                          </a:solidFill>
                          <a:effectLst/>
                          <a:latin typeface="Arial"/>
                        </a:rPr>
                        <a:t>Begin Dec</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Full application due, Reviewed by Regional Consortia for conformance with labor market criteria</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425177">
                <a:tc>
                  <a:txBody>
                    <a:bodyPr/>
                    <a:lstStyle/>
                    <a:p>
                      <a:pPr rtl="0" fontAlgn="ctr">
                        <a:spcBef>
                          <a:spcPts val="0"/>
                        </a:spcBef>
                        <a:spcAft>
                          <a:spcPts val="0"/>
                        </a:spcAft>
                      </a:pPr>
                      <a:r>
                        <a:rPr lang="en-US" sz="1500" b="1" i="0" u="none" strike="noStrike" dirty="0">
                          <a:solidFill>
                            <a:srgbClr val="C00000"/>
                          </a:solidFill>
                          <a:effectLst/>
                          <a:latin typeface="Arial"/>
                        </a:rPr>
                        <a:t>Jan 2015</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Applications approved</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676102">
                <a:tc>
                  <a:txBody>
                    <a:bodyPr/>
                    <a:lstStyle/>
                    <a:p>
                      <a:pPr rtl="0" fontAlgn="ctr">
                        <a:spcBef>
                          <a:spcPts val="0"/>
                        </a:spcBef>
                        <a:spcAft>
                          <a:spcPts val="0"/>
                        </a:spcAft>
                      </a:pPr>
                      <a:r>
                        <a:rPr lang="en-US" sz="1500" b="1" i="0" u="none" strike="noStrike" dirty="0">
                          <a:solidFill>
                            <a:srgbClr val="C00000"/>
                          </a:solidFill>
                          <a:effectLst/>
                          <a:latin typeface="Arial"/>
                        </a:rPr>
                        <a:t>Feb 2015</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68% of funds to colleges through P1 apportionment</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r h="676102">
                <a:tc>
                  <a:txBody>
                    <a:bodyPr/>
                    <a:lstStyle/>
                    <a:p>
                      <a:pPr rtl="0" fontAlgn="ctr">
                        <a:spcBef>
                          <a:spcPts val="0"/>
                        </a:spcBef>
                        <a:spcAft>
                          <a:spcPts val="0"/>
                        </a:spcAft>
                      </a:pPr>
                      <a:r>
                        <a:rPr lang="en-US" sz="1500" b="1" i="0" u="none" strike="noStrike" dirty="0">
                          <a:solidFill>
                            <a:srgbClr val="C00000"/>
                          </a:solidFill>
                          <a:effectLst/>
                          <a:latin typeface="Arial"/>
                        </a:rPr>
                        <a:t>Mar 2016</a:t>
                      </a:r>
                      <a:endParaRPr lang="en-US" sz="1500" b="1" dirty="0">
                        <a:solidFill>
                          <a:srgbClr val="C00000"/>
                        </a:solidFill>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lumMod val="90000"/>
                      </a:schemeClr>
                    </a:solidFill>
                  </a:tcPr>
                </a:tc>
                <a:tc>
                  <a:txBody>
                    <a:bodyPr/>
                    <a:lstStyle/>
                    <a:p>
                      <a:pPr rtl="0" fontAlgn="ctr">
                        <a:spcBef>
                          <a:spcPts val="0"/>
                        </a:spcBef>
                        <a:spcAft>
                          <a:spcPts val="0"/>
                        </a:spcAft>
                      </a:pPr>
                      <a:r>
                        <a:rPr lang="en-US" sz="1500" b="1" i="0" u="none" strike="noStrike" dirty="0">
                          <a:solidFill>
                            <a:srgbClr val="000000"/>
                          </a:solidFill>
                          <a:effectLst/>
                          <a:latin typeface="Arial"/>
                        </a:rPr>
                        <a:t>All funds must be fully spent</a:t>
                      </a:r>
                      <a:endParaRPr lang="en-US" sz="1500" b="1" dirty="0">
                        <a:effectLst/>
                      </a:endParaRPr>
                    </a:p>
                  </a:txBody>
                  <a:tcPr marL="80362" marR="80362" marT="80362" marB="8036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5" name="Rectangle 1"/>
          <p:cNvSpPr>
            <a:spLocks noChangeArrowheads="1"/>
          </p:cNvSpPr>
          <p:nvPr/>
        </p:nvSpPr>
        <p:spPr bwMode="auto">
          <a:xfrm>
            <a:off x="714375"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itchFamily="34" charset="0"/>
                <a:cs typeface="Arial" pitchFamily="34" charset="0"/>
              </a:rPr>
              <a:t> </a:t>
            </a:r>
            <a:br>
              <a:rPr kumimoji="0" lang="en-US" altLang="en-US" sz="1800" b="0" i="0" u="none" strike="noStrike" cap="none" normalizeH="0" baseline="0" smtClean="0">
                <a:ln>
                  <a:noFill/>
                </a:ln>
                <a:solidFill>
                  <a:schemeClr val="tx1"/>
                </a:solidFill>
                <a:effectLst/>
                <a:latin typeface="Arial" pitchFamily="34" charset="0"/>
                <a:cs typeface="Arial" pitchFamily="34"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1917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for 40% proposal share</a:t>
            </a:r>
            <a:endParaRPr lang="en-US" b="1" dirty="0"/>
          </a:p>
        </p:txBody>
      </p:sp>
      <p:sp>
        <p:nvSpPr>
          <p:cNvPr id="3" name="Content Placeholder 2"/>
          <p:cNvSpPr>
            <a:spLocks noGrp="1"/>
          </p:cNvSpPr>
          <p:nvPr>
            <p:ph idx="1"/>
          </p:nvPr>
        </p:nvSpPr>
        <p:spPr/>
        <p:txBody>
          <a:bodyPr anchor="ctr"/>
          <a:lstStyle/>
          <a:p>
            <a:pPr fontAlgn="ctr"/>
            <a:r>
              <a:rPr lang="en-US" b="1" dirty="0" smtClean="0"/>
              <a:t>Early 2015 proposals submitted</a:t>
            </a:r>
            <a:endParaRPr lang="en-US" dirty="0"/>
          </a:p>
          <a:p>
            <a:pPr fontAlgn="ctr"/>
            <a:r>
              <a:rPr lang="en-US" b="1" dirty="0" smtClean="0"/>
              <a:t>Funding decisions announced shortly thereafter</a:t>
            </a:r>
            <a:endParaRPr lang="en-US" dirty="0"/>
          </a:p>
          <a:p>
            <a:pPr fontAlgn="ctr"/>
            <a:r>
              <a:rPr lang="en-US" b="1" dirty="0"/>
              <a:t>Mar </a:t>
            </a:r>
            <a:r>
              <a:rPr lang="en-US" b="1" dirty="0" smtClean="0"/>
              <a:t>2016</a:t>
            </a:r>
            <a:r>
              <a:rPr lang="en-US" dirty="0"/>
              <a:t> </a:t>
            </a:r>
            <a:r>
              <a:rPr lang="en-US" b="1" dirty="0" smtClean="0"/>
              <a:t>all </a:t>
            </a:r>
            <a:r>
              <a:rPr lang="en-US" b="1" dirty="0"/>
              <a:t>funds must be fully spent</a:t>
            </a:r>
            <a:endParaRPr lang="en-US" dirty="0"/>
          </a:p>
          <a:p>
            <a:pPr marL="0" indent="0">
              <a:buNone/>
            </a:pPr>
            <a:endParaRPr lang="en-US" dirty="0"/>
          </a:p>
        </p:txBody>
      </p:sp>
    </p:spTree>
    <p:extLst>
      <p:ext uri="{BB962C8B-B14F-4D97-AF65-F5344CB8AC3E}">
        <p14:creationId xmlns:p14="http://schemas.microsoft.com/office/powerpoint/2010/main" val="700666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INTENT</a:t>
            </a:r>
            <a:endParaRPr lang="en-US" b="1" dirty="0"/>
          </a:p>
        </p:txBody>
      </p:sp>
      <p:sp>
        <p:nvSpPr>
          <p:cNvPr id="3" name="Content Placeholder 2"/>
          <p:cNvSpPr>
            <a:spLocks noGrp="1"/>
          </p:cNvSpPr>
          <p:nvPr>
            <p:ph idx="1"/>
          </p:nvPr>
        </p:nvSpPr>
        <p:spPr/>
        <p:txBody>
          <a:bodyPr/>
          <a:lstStyle/>
          <a:p>
            <a:pPr marL="0" lvl="1" indent="0">
              <a:buNone/>
            </a:pPr>
            <a:r>
              <a:rPr lang="en-US" sz="3600" dirty="0">
                <a:solidFill>
                  <a:schemeClr val="dk1"/>
                </a:solidFill>
                <a:ea typeface="Calibri"/>
                <a:cs typeface="Calibri"/>
                <a:sym typeface="Calibri"/>
              </a:rPr>
              <a:t>To create greater incentive for California Community Colleges to develop, enhance, retool, and expand quality career technical education offerings that build upon existing community college regional capacity to respond to regional labor market needs. </a:t>
            </a:r>
          </a:p>
          <a:p>
            <a:endParaRPr lang="en-US" dirty="0"/>
          </a:p>
        </p:txBody>
      </p:sp>
    </p:spTree>
    <p:extLst>
      <p:ext uri="{BB962C8B-B14F-4D97-AF65-F5344CB8AC3E}">
        <p14:creationId xmlns:p14="http://schemas.microsoft.com/office/powerpoint/2010/main" val="2522078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One Time Funds</a:t>
            </a:r>
            <a:endParaRPr lang="en-US" b="1" dirty="0"/>
          </a:p>
        </p:txBody>
      </p:sp>
      <p:sp>
        <p:nvSpPr>
          <p:cNvPr id="3" name="Subtitle 2"/>
          <p:cNvSpPr>
            <a:spLocks noGrp="1"/>
          </p:cNvSpPr>
          <p:nvPr>
            <p:ph idx="1"/>
          </p:nvPr>
        </p:nvSpPr>
        <p:spPr/>
        <p:txBody>
          <a:bodyPr>
            <a:normAutofit/>
          </a:bodyPr>
          <a:lstStyle/>
          <a:p>
            <a:pPr marL="0" indent="0">
              <a:buNone/>
            </a:pPr>
            <a:r>
              <a:rPr lang="en-US" sz="4400" dirty="0" smtClean="0"/>
              <a:t>Not to be used for operational expenses such as instruction. </a:t>
            </a:r>
            <a:endParaRPr lang="en-US" sz="4400" dirty="0"/>
          </a:p>
        </p:txBody>
      </p:sp>
    </p:spTree>
    <p:extLst>
      <p:ext uri="{BB962C8B-B14F-4D97-AF65-F5344CB8AC3E}">
        <p14:creationId xmlns:p14="http://schemas.microsoft.com/office/powerpoint/2010/main" val="590473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85800"/>
            <a:ext cx="7772400" cy="5713872"/>
          </a:xfrm>
          <a:prstGeom prst="rect">
            <a:avLst/>
          </a:prstGeom>
        </p:spPr>
        <p:txBody>
          <a:bodyPr wrap="square">
            <a:spAutoFit/>
          </a:bodyPr>
          <a:lstStyle/>
          <a:p>
            <a:pPr lvl="0">
              <a:lnSpc>
                <a:spcPct val="115000"/>
              </a:lnSpc>
              <a:buClr>
                <a:schemeClr val="dk1"/>
              </a:buClr>
              <a:buSzPct val="30555"/>
            </a:pPr>
            <a:r>
              <a:rPr lang="en-US" sz="4000" b="1" dirty="0">
                <a:solidFill>
                  <a:schemeClr val="dk1"/>
                </a:solidFill>
                <a:ea typeface="Calibri"/>
                <a:cs typeface="Calibri"/>
                <a:sym typeface="Calibri"/>
              </a:rPr>
              <a:t>Funds may be used for </a:t>
            </a:r>
            <a:endParaRPr lang="en-US" sz="4000" b="1" dirty="0" smtClean="0">
              <a:solidFill>
                <a:schemeClr val="dk1"/>
              </a:solidFill>
              <a:ea typeface="Calibri"/>
              <a:cs typeface="Calibri"/>
              <a:sym typeface="Calibri"/>
            </a:endParaRPr>
          </a:p>
          <a:p>
            <a:pPr marL="571500" lvl="0" indent="-571500">
              <a:lnSpc>
                <a:spcPct val="115000"/>
              </a:lnSpc>
              <a:buClr>
                <a:schemeClr val="dk1"/>
              </a:buClr>
              <a:buSzPct val="30555"/>
              <a:buFont typeface="Wingdings" panose="05000000000000000000" pitchFamily="2" charset="2"/>
              <a:buChar char="q"/>
            </a:pPr>
            <a:r>
              <a:rPr lang="en-US" sz="4000" dirty="0" smtClean="0">
                <a:solidFill>
                  <a:schemeClr val="dk1"/>
                </a:solidFill>
                <a:ea typeface="Calibri"/>
                <a:cs typeface="Calibri"/>
                <a:sym typeface="Calibri"/>
              </a:rPr>
              <a:t>Equipment</a:t>
            </a:r>
          </a:p>
          <a:p>
            <a:pPr marL="571500" lvl="0" indent="-571500">
              <a:lnSpc>
                <a:spcPct val="115000"/>
              </a:lnSpc>
              <a:buClr>
                <a:schemeClr val="dk1"/>
              </a:buClr>
              <a:buSzPct val="30555"/>
              <a:buFont typeface="Wingdings" panose="05000000000000000000" pitchFamily="2" charset="2"/>
              <a:buChar char="q"/>
            </a:pPr>
            <a:r>
              <a:rPr lang="en-US" sz="4000" dirty="0" smtClean="0">
                <a:solidFill>
                  <a:schemeClr val="dk1"/>
                </a:solidFill>
                <a:ea typeface="Calibri"/>
                <a:cs typeface="Calibri"/>
                <a:sym typeface="Calibri"/>
              </a:rPr>
              <a:t>curriculum development</a:t>
            </a:r>
          </a:p>
          <a:p>
            <a:pPr marL="571500" lvl="0" indent="-571500">
              <a:lnSpc>
                <a:spcPct val="115000"/>
              </a:lnSpc>
              <a:buClr>
                <a:schemeClr val="dk1"/>
              </a:buClr>
              <a:buSzPct val="30555"/>
              <a:buFont typeface="Wingdings" panose="05000000000000000000" pitchFamily="2" charset="2"/>
              <a:buChar char="q"/>
            </a:pPr>
            <a:r>
              <a:rPr lang="en-US" sz="4000" dirty="0" smtClean="0">
                <a:solidFill>
                  <a:schemeClr val="dk1"/>
                </a:solidFill>
                <a:ea typeface="Calibri"/>
                <a:cs typeface="Calibri"/>
                <a:sym typeface="Calibri"/>
              </a:rPr>
              <a:t>professional development</a:t>
            </a:r>
          </a:p>
          <a:p>
            <a:pPr marL="571500" lvl="0" indent="-571500">
              <a:lnSpc>
                <a:spcPct val="115000"/>
              </a:lnSpc>
              <a:buClr>
                <a:schemeClr val="dk1"/>
              </a:buClr>
              <a:buSzPct val="30555"/>
              <a:buFont typeface="Wingdings" panose="05000000000000000000" pitchFamily="2" charset="2"/>
              <a:buChar char="q"/>
            </a:pPr>
            <a:r>
              <a:rPr lang="en-US" sz="4000" dirty="0" smtClean="0">
                <a:solidFill>
                  <a:schemeClr val="dk1"/>
                </a:solidFill>
                <a:ea typeface="Calibri"/>
                <a:cs typeface="Calibri"/>
                <a:sym typeface="Calibri"/>
              </a:rPr>
              <a:t>Other </a:t>
            </a:r>
            <a:r>
              <a:rPr lang="en-US" sz="4000" dirty="0">
                <a:solidFill>
                  <a:schemeClr val="dk1"/>
                </a:solidFill>
                <a:ea typeface="Calibri"/>
                <a:cs typeface="Calibri"/>
                <a:sym typeface="Calibri"/>
              </a:rPr>
              <a:t>related costs necessary to develop, enhance, retool, and expand quality career technical education offerings.</a:t>
            </a:r>
            <a:endParaRPr lang="en-US" sz="4000" dirty="0">
              <a:solidFill>
                <a:schemeClr val="dk1"/>
              </a:solidFill>
              <a:ea typeface="Calibri"/>
              <a:cs typeface="Calibri"/>
              <a:sym typeface="Calibri"/>
            </a:endParaRPr>
          </a:p>
        </p:txBody>
      </p:sp>
    </p:spTree>
    <p:extLst>
      <p:ext uri="{BB962C8B-B14F-4D97-AF65-F5344CB8AC3E}">
        <p14:creationId xmlns:p14="http://schemas.microsoft.com/office/powerpoint/2010/main" val="225851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t>CRITERIA</a:t>
            </a:r>
            <a:endParaRPr lang="en-US" b="1" dirty="0"/>
          </a:p>
        </p:txBody>
      </p:sp>
      <p:sp>
        <p:nvSpPr>
          <p:cNvPr id="3" name="Content Placeholder 2"/>
          <p:cNvSpPr>
            <a:spLocks noGrp="1"/>
          </p:cNvSpPr>
          <p:nvPr>
            <p:ph idx="1"/>
          </p:nvPr>
        </p:nvSpPr>
        <p:spPr>
          <a:xfrm>
            <a:off x="457200" y="1143000"/>
            <a:ext cx="8229600" cy="5486399"/>
          </a:xfrm>
        </p:spPr>
        <p:txBody>
          <a:bodyPr>
            <a:normAutofit/>
          </a:bodyPr>
          <a:lstStyle/>
          <a:p>
            <a:pPr lvl="0">
              <a:spcBef>
                <a:spcPts val="0"/>
              </a:spcBef>
              <a:buClr>
                <a:schemeClr val="dk1"/>
              </a:buClr>
              <a:buSzPct val="45833"/>
              <a:buNone/>
            </a:pPr>
            <a:r>
              <a:rPr lang="en-US" sz="2400" dirty="0">
                <a:solidFill>
                  <a:schemeClr val="dk1"/>
                </a:solidFill>
                <a:ea typeface="Calibri"/>
                <a:cs typeface="Calibri"/>
                <a:sym typeface="Calibri"/>
              </a:rPr>
              <a:t>For CTE Programs developed with industry input, </a:t>
            </a:r>
          </a:p>
          <a:p>
            <a:pPr lvl="0">
              <a:spcBef>
                <a:spcPts val="0"/>
              </a:spcBef>
              <a:buClr>
                <a:schemeClr val="dk1"/>
              </a:buClr>
              <a:buSzPct val="45833"/>
              <a:buNone/>
            </a:pPr>
            <a:r>
              <a:rPr lang="en-US" sz="2400" u="sng" dirty="0">
                <a:solidFill>
                  <a:schemeClr val="dk1"/>
                </a:solidFill>
                <a:ea typeface="Calibri"/>
                <a:cs typeface="Calibri"/>
                <a:sym typeface="Calibri"/>
              </a:rPr>
              <a:t>matched</a:t>
            </a:r>
            <a:r>
              <a:rPr lang="en-US" sz="2400" dirty="0">
                <a:solidFill>
                  <a:schemeClr val="dk1"/>
                </a:solidFill>
                <a:ea typeface="Calibri"/>
                <a:cs typeface="Calibri"/>
                <a:sym typeface="Calibri"/>
              </a:rPr>
              <a:t>* by industry resources, and adopted by faculty upon certification** by the regional consortia. </a:t>
            </a:r>
          </a:p>
          <a:p>
            <a:pPr lvl="0">
              <a:spcBef>
                <a:spcPts val="0"/>
              </a:spcBef>
              <a:buClr>
                <a:schemeClr val="dk1"/>
              </a:buClr>
              <a:buNone/>
            </a:pPr>
            <a:endParaRPr lang="en-US" sz="1800" dirty="0">
              <a:solidFill>
                <a:schemeClr val="dk1"/>
              </a:solidFill>
              <a:ea typeface="Calibri"/>
              <a:cs typeface="Calibri"/>
              <a:sym typeface="Calibri"/>
            </a:endParaRPr>
          </a:p>
          <a:p>
            <a:pPr lvl="0">
              <a:spcBef>
                <a:spcPts val="0"/>
              </a:spcBef>
              <a:buClr>
                <a:schemeClr val="dk1"/>
              </a:buClr>
              <a:buSzPct val="55000"/>
              <a:buNone/>
            </a:pPr>
            <a:r>
              <a:rPr lang="en-US" sz="1800" dirty="0">
                <a:solidFill>
                  <a:schemeClr val="dk1"/>
                </a:solidFill>
                <a:ea typeface="Calibri"/>
                <a:cs typeface="Calibri"/>
                <a:sym typeface="Calibri"/>
              </a:rPr>
              <a:t>* Evidence of industry engagement and support will be required, but no fixed amount of match has been set. </a:t>
            </a:r>
          </a:p>
          <a:p>
            <a:pPr lvl="0">
              <a:spcBef>
                <a:spcPts val="0"/>
              </a:spcBef>
              <a:buClr>
                <a:schemeClr val="dk1"/>
              </a:buClr>
              <a:buNone/>
            </a:pPr>
            <a:endParaRPr lang="en-US" sz="1800" dirty="0">
              <a:solidFill>
                <a:schemeClr val="dk1"/>
              </a:solidFill>
              <a:ea typeface="Calibri"/>
              <a:cs typeface="Calibri"/>
              <a:sym typeface="Calibri"/>
            </a:endParaRPr>
          </a:p>
          <a:p>
            <a:pPr lvl="0">
              <a:spcBef>
                <a:spcPts val="0"/>
              </a:spcBef>
              <a:buClr>
                <a:schemeClr val="dk1"/>
              </a:buClr>
              <a:buSzPct val="55000"/>
              <a:buNone/>
            </a:pPr>
            <a:r>
              <a:rPr lang="en-US" sz="1800" dirty="0">
                <a:solidFill>
                  <a:schemeClr val="dk1"/>
                </a:solidFill>
                <a:ea typeface="Calibri"/>
                <a:cs typeface="Calibri"/>
                <a:sym typeface="Calibri"/>
              </a:rPr>
              <a:t>** RC certify that programs meet the following criteria</a:t>
            </a:r>
          </a:p>
          <a:p>
            <a:pPr marL="457200" lvl="0" indent="0">
              <a:spcBef>
                <a:spcPts val="0"/>
              </a:spcBef>
              <a:buClr>
                <a:schemeClr val="dk1"/>
              </a:buClr>
              <a:buSzPct val="55000"/>
              <a:buNone/>
            </a:pPr>
            <a:r>
              <a:rPr lang="en-US" sz="1800" dirty="0">
                <a:solidFill>
                  <a:schemeClr val="dk1"/>
                </a:solidFill>
                <a:ea typeface="Calibri"/>
                <a:cs typeface="Calibri"/>
                <a:sym typeface="Calibri"/>
              </a:rPr>
              <a:t>(A) Be for occupations and sectors that are demonstrated to be in demand in the regional labor market.</a:t>
            </a:r>
          </a:p>
          <a:p>
            <a:pPr marL="457200" lvl="0" indent="0">
              <a:spcBef>
                <a:spcPts val="0"/>
              </a:spcBef>
              <a:buClr>
                <a:schemeClr val="dk1"/>
              </a:buClr>
              <a:buSzPct val="55000"/>
              <a:buNone/>
            </a:pPr>
            <a:r>
              <a:rPr lang="en-US" sz="1800" dirty="0">
                <a:solidFill>
                  <a:schemeClr val="dk1"/>
                </a:solidFill>
                <a:ea typeface="Calibri"/>
                <a:cs typeface="Calibri"/>
                <a:sym typeface="Calibri"/>
              </a:rPr>
              <a:t>(B) Be for occupations for which regional production of employees is insufficient to meet labor market demand.</a:t>
            </a:r>
          </a:p>
          <a:p>
            <a:pPr marL="457200" lvl="0" indent="0">
              <a:spcBef>
                <a:spcPts val="0"/>
              </a:spcBef>
              <a:buClr>
                <a:schemeClr val="dk1"/>
              </a:buClr>
              <a:buSzPct val="55000"/>
              <a:buNone/>
            </a:pPr>
            <a:r>
              <a:rPr lang="en-US" sz="1800" dirty="0">
                <a:solidFill>
                  <a:schemeClr val="dk1"/>
                </a:solidFill>
                <a:ea typeface="Calibri"/>
                <a:cs typeface="Calibri"/>
                <a:sym typeface="Calibri"/>
              </a:rPr>
              <a:t>(C) Demonstrate regional alignment of program and </a:t>
            </a:r>
            <a:r>
              <a:rPr lang="en-US" sz="1800" dirty="0" smtClean="0">
                <a:solidFill>
                  <a:schemeClr val="dk1"/>
                </a:solidFill>
                <a:ea typeface="Calibri"/>
                <a:cs typeface="Calibri"/>
                <a:sym typeface="Calibri"/>
              </a:rPr>
              <a:t>curricula</a:t>
            </a:r>
          </a:p>
          <a:p>
            <a:pPr marL="457200" lvl="0" indent="0">
              <a:spcBef>
                <a:spcPts val="0"/>
              </a:spcBef>
              <a:buClr>
                <a:schemeClr val="dk1"/>
              </a:buClr>
              <a:buSzPct val="55000"/>
              <a:buNone/>
            </a:pPr>
            <a:endParaRPr lang="en-US" dirty="0">
              <a:solidFill>
                <a:schemeClr val="dk1"/>
              </a:solidFill>
              <a:ea typeface="Calibri"/>
              <a:cs typeface="Calibri"/>
              <a:sym typeface="Calibri"/>
            </a:endParaRPr>
          </a:p>
        </p:txBody>
      </p:sp>
      <p:grpSp>
        <p:nvGrpSpPr>
          <p:cNvPr id="4" name="Shape 242"/>
          <p:cNvGrpSpPr/>
          <p:nvPr/>
        </p:nvGrpSpPr>
        <p:grpSpPr>
          <a:xfrm>
            <a:off x="3200400" y="5191103"/>
            <a:ext cx="1593850" cy="862625"/>
            <a:chOff x="7030175" y="3078700"/>
            <a:chExt cx="1468949" cy="771150"/>
          </a:xfrm>
        </p:grpSpPr>
        <p:sp>
          <p:nvSpPr>
            <p:cNvPr id="5" name="Shape 243"/>
            <p:cNvSpPr/>
            <p:nvPr/>
          </p:nvSpPr>
          <p:spPr>
            <a:xfrm>
              <a:off x="7101125" y="3728350"/>
              <a:ext cx="1033199" cy="1215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spAutoFit/>
            </a:bodyPr>
            <a:lstStyle/>
            <a:p>
              <a:pPr>
                <a:spcBef>
                  <a:spcPts val="0"/>
                </a:spcBef>
                <a:buNone/>
              </a:pPr>
              <a:endParaRPr/>
            </a:p>
          </p:txBody>
        </p:sp>
        <p:sp>
          <p:nvSpPr>
            <p:cNvPr id="6" name="Shape 244"/>
            <p:cNvSpPr txBox="1"/>
            <p:nvPr/>
          </p:nvSpPr>
          <p:spPr>
            <a:xfrm>
              <a:off x="7030175" y="3078700"/>
              <a:ext cx="1175099" cy="320100"/>
            </a:xfrm>
            <a:prstGeom prst="rect">
              <a:avLst/>
            </a:prstGeom>
            <a:noFill/>
            <a:ln>
              <a:noFill/>
            </a:ln>
          </p:spPr>
          <p:txBody>
            <a:bodyPr lIns="91425" tIns="91425" rIns="91425" bIns="91425" anchor="t" anchorCtr="0">
              <a:spAutoFit/>
            </a:bodyPr>
            <a:lstStyle/>
            <a:p>
              <a:pPr>
                <a:spcBef>
                  <a:spcPts val="0"/>
                </a:spcBef>
                <a:buNone/>
              </a:pPr>
              <a:r>
                <a:rPr lang="en-US" sz="1200" dirty="0"/>
                <a:t>Demand</a:t>
              </a:r>
            </a:p>
          </p:txBody>
        </p:sp>
        <p:sp>
          <p:nvSpPr>
            <p:cNvPr id="7" name="Shape 245"/>
            <p:cNvSpPr/>
            <p:nvPr/>
          </p:nvSpPr>
          <p:spPr>
            <a:xfrm>
              <a:off x="7101125" y="3373350"/>
              <a:ext cx="1397999" cy="1215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spAutoFit/>
            </a:bodyPr>
            <a:lstStyle/>
            <a:p>
              <a:pPr>
                <a:spcBef>
                  <a:spcPts val="0"/>
                </a:spcBef>
                <a:buNone/>
              </a:pPr>
              <a:endParaRPr/>
            </a:p>
          </p:txBody>
        </p:sp>
        <p:sp>
          <p:nvSpPr>
            <p:cNvPr id="8" name="Shape 246"/>
            <p:cNvSpPr txBox="1"/>
            <p:nvPr/>
          </p:nvSpPr>
          <p:spPr>
            <a:xfrm>
              <a:off x="7030175" y="3449550"/>
              <a:ext cx="1175099" cy="365099"/>
            </a:xfrm>
            <a:prstGeom prst="rect">
              <a:avLst/>
            </a:prstGeom>
            <a:noFill/>
            <a:ln>
              <a:noFill/>
            </a:ln>
          </p:spPr>
          <p:txBody>
            <a:bodyPr lIns="91425" tIns="91425" rIns="91425" bIns="91425" anchor="t" anchorCtr="0">
              <a:spAutoFit/>
            </a:bodyPr>
            <a:lstStyle/>
            <a:p>
              <a:pPr lvl="0" rtl="0">
                <a:spcBef>
                  <a:spcPts val="0"/>
                </a:spcBef>
                <a:buNone/>
              </a:pPr>
              <a:r>
                <a:rPr lang="en-US" sz="1200"/>
                <a:t>Supply</a:t>
              </a:r>
            </a:p>
          </p:txBody>
        </p:sp>
      </p:grpSp>
    </p:spTree>
    <p:extLst>
      <p:ext uri="{BB962C8B-B14F-4D97-AF65-F5344CB8AC3E}">
        <p14:creationId xmlns:p14="http://schemas.microsoft.com/office/powerpoint/2010/main" val="3347574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Priority given to</a:t>
            </a:r>
            <a:endParaRPr lang="en-US" b="1" dirty="0"/>
          </a:p>
        </p:txBody>
      </p:sp>
      <p:sp>
        <p:nvSpPr>
          <p:cNvPr id="3" name="Content Placeholder 2"/>
          <p:cNvSpPr>
            <a:spLocks noGrp="1"/>
          </p:cNvSpPr>
          <p:nvPr>
            <p:ph idx="1"/>
          </p:nvPr>
        </p:nvSpPr>
        <p:spPr/>
        <p:txBody>
          <a:bodyPr>
            <a:normAutofit/>
          </a:bodyPr>
          <a:lstStyle/>
          <a:p>
            <a:pPr marL="457200" lvl="0" indent="0">
              <a:lnSpc>
                <a:spcPct val="115000"/>
              </a:lnSpc>
              <a:spcBef>
                <a:spcPts val="0"/>
              </a:spcBef>
              <a:buClr>
                <a:schemeClr val="dk1"/>
              </a:buClr>
              <a:buSzPct val="45833"/>
              <a:buNone/>
            </a:pPr>
            <a:r>
              <a:rPr lang="en-US" dirty="0">
                <a:solidFill>
                  <a:schemeClr val="dk1"/>
                </a:solidFill>
                <a:ea typeface="Calibri"/>
                <a:cs typeface="Calibri"/>
                <a:sym typeface="Calibri"/>
              </a:rPr>
              <a:t>Programs that meet all the criteria and meet at least one of the following</a:t>
            </a:r>
          </a:p>
          <a:p>
            <a:pPr marL="857250" lvl="1" indent="0">
              <a:lnSpc>
                <a:spcPct val="115000"/>
              </a:lnSpc>
              <a:spcBef>
                <a:spcPts val="0"/>
              </a:spcBef>
              <a:buClr>
                <a:schemeClr val="dk1"/>
              </a:buClr>
              <a:buSzPct val="45833"/>
              <a:buNone/>
            </a:pPr>
            <a:r>
              <a:rPr lang="en-US" dirty="0">
                <a:solidFill>
                  <a:schemeClr val="dk1"/>
                </a:solidFill>
                <a:ea typeface="Calibri"/>
                <a:cs typeface="Calibri"/>
                <a:sym typeface="Calibri"/>
              </a:rPr>
              <a:t>(A) Are in priority sectors identified by the region.</a:t>
            </a:r>
          </a:p>
          <a:p>
            <a:pPr marL="857250" lvl="1" indent="0">
              <a:lnSpc>
                <a:spcPct val="115000"/>
              </a:lnSpc>
              <a:spcBef>
                <a:spcPts val="0"/>
              </a:spcBef>
              <a:buClr>
                <a:schemeClr val="dk1"/>
              </a:buClr>
              <a:buSzPct val="45833"/>
              <a:buNone/>
            </a:pPr>
            <a:r>
              <a:rPr lang="en-US" dirty="0">
                <a:solidFill>
                  <a:schemeClr val="dk1"/>
                </a:solidFill>
                <a:ea typeface="Calibri"/>
                <a:cs typeface="Calibri"/>
                <a:sym typeface="Calibri"/>
              </a:rPr>
              <a:t>(B) Are in emerging sectors identified by the </a:t>
            </a:r>
            <a:r>
              <a:rPr lang="en-US" dirty="0" smtClean="0">
                <a:solidFill>
                  <a:schemeClr val="dk1"/>
                </a:solidFill>
                <a:ea typeface="Calibri"/>
                <a:cs typeface="Calibri"/>
                <a:sym typeface="Calibri"/>
              </a:rPr>
              <a:t>region</a:t>
            </a:r>
            <a:endParaRPr lang="en-US" dirty="0">
              <a:solidFill>
                <a:schemeClr val="dk1"/>
              </a:solidFill>
              <a:ea typeface="Calibri"/>
              <a:cs typeface="Calibri"/>
              <a:sym typeface="Calibri"/>
            </a:endParaRPr>
          </a:p>
          <a:p>
            <a:pPr marL="857250" lvl="1" indent="0">
              <a:lnSpc>
                <a:spcPct val="115000"/>
              </a:lnSpc>
              <a:spcBef>
                <a:spcPts val="0"/>
              </a:spcBef>
              <a:buClr>
                <a:schemeClr val="dk1"/>
              </a:buClr>
              <a:buSzPct val="45833"/>
              <a:buNone/>
            </a:pPr>
            <a:r>
              <a:rPr lang="en-US" dirty="0" smtClean="0">
                <a:solidFill>
                  <a:schemeClr val="dk1"/>
                </a:solidFill>
                <a:ea typeface="Calibri"/>
                <a:cs typeface="Calibri"/>
                <a:sym typeface="Calibri"/>
              </a:rPr>
              <a:t>(C</a:t>
            </a:r>
            <a:r>
              <a:rPr lang="en-US" dirty="0">
                <a:solidFill>
                  <a:schemeClr val="dk1"/>
                </a:solidFill>
                <a:ea typeface="Calibri"/>
                <a:cs typeface="Calibri"/>
                <a:sym typeface="Calibri"/>
              </a:rPr>
              <a:t>) Are articulated with K-12 or four year institutions. </a:t>
            </a:r>
            <a:endParaRPr lang="en-US" dirty="0">
              <a:solidFill>
                <a:schemeClr val="dk1"/>
              </a:solidFill>
              <a:ea typeface="Calibri"/>
              <a:cs typeface="Calibri"/>
              <a:sym typeface="Calibri"/>
            </a:endParaRPr>
          </a:p>
        </p:txBody>
      </p:sp>
    </p:spTree>
    <p:extLst>
      <p:ext uri="{BB962C8B-B14F-4D97-AF65-F5344CB8AC3E}">
        <p14:creationId xmlns:p14="http://schemas.microsoft.com/office/powerpoint/2010/main" val="2209155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US" b="1" dirty="0"/>
              <a:t>Priority/Emergent Sectors</a:t>
            </a:r>
            <a:endParaRPr lang="en-US" dirty="0"/>
          </a:p>
        </p:txBody>
      </p:sp>
      <p:sp>
        <p:nvSpPr>
          <p:cNvPr id="3" name="Content Placeholder 2"/>
          <p:cNvSpPr>
            <a:spLocks noGrp="1"/>
          </p:cNvSpPr>
          <p:nvPr>
            <p:ph sz="half" idx="1"/>
          </p:nvPr>
        </p:nvSpPr>
        <p:spPr>
          <a:solidFill>
            <a:schemeClr val="accent6">
              <a:lumMod val="20000"/>
              <a:lumOff val="80000"/>
            </a:schemeClr>
          </a:solidFill>
          <a:ln>
            <a:solidFill>
              <a:srgbClr val="002060"/>
            </a:solidFill>
          </a:ln>
        </p:spPr>
        <p:txBody>
          <a:bodyPr anchor="ctr">
            <a:normAutofit fontScale="85000" lnSpcReduction="20000"/>
          </a:bodyPr>
          <a:lstStyle/>
          <a:p>
            <a:pPr marL="0" indent="0">
              <a:buNone/>
            </a:pPr>
            <a:r>
              <a:rPr lang="en-US" dirty="0" smtClean="0"/>
              <a:t>The Bay Region Consortium (BACCC) has identified all ten CCCCOEWD sectors as either priority or emerging.</a:t>
            </a:r>
            <a:endParaRPr lang="en-US" dirty="0"/>
          </a:p>
        </p:txBody>
      </p:sp>
      <p:sp>
        <p:nvSpPr>
          <p:cNvPr id="4" name="Content Placeholder 3"/>
          <p:cNvSpPr>
            <a:spLocks noGrp="1"/>
          </p:cNvSpPr>
          <p:nvPr>
            <p:ph sz="half" idx="2"/>
          </p:nvPr>
        </p:nvSpPr>
        <p:spPr>
          <a:solidFill>
            <a:schemeClr val="accent1">
              <a:lumMod val="20000"/>
              <a:lumOff val="80000"/>
            </a:schemeClr>
          </a:solidFill>
          <a:ln>
            <a:solidFill>
              <a:srgbClr val="002060"/>
            </a:solidFill>
          </a:ln>
        </p:spPr>
        <p:txBody>
          <a:bodyPr>
            <a:normAutofit fontScale="85000" lnSpcReduction="20000"/>
          </a:bodyPr>
          <a:lstStyle/>
          <a:p>
            <a:pPr fontAlgn="t"/>
            <a:r>
              <a:rPr lang="en-US" dirty="0"/>
              <a:t>Advanced Manufacturing</a:t>
            </a:r>
          </a:p>
          <a:p>
            <a:pPr fontAlgn="t"/>
            <a:r>
              <a:rPr lang="en-US" dirty="0"/>
              <a:t>Advanced Transportation &amp; Renewables</a:t>
            </a:r>
          </a:p>
          <a:p>
            <a:pPr fontAlgn="t"/>
            <a:r>
              <a:rPr lang="en-US" dirty="0"/>
              <a:t>Ag, Water, </a:t>
            </a:r>
            <a:r>
              <a:rPr lang="en-US" dirty="0" err="1"/>
              <a:t>Env</a:t>
            </a:r>
            <a:r>
              <a:rPr lang="en-US" dirty="0"/>
              <a:t> Technologies</a:t>
            </a:r>
          </a:p>
          <a:p>
            <a:pPr fontAlgn="t"/>
            <a:r>
              <a:rPr lang="en-US" dirty="0"/>
              <a:t>Energy Efficiency &amp; Utilities</a:t>
            </a:r>
          </a:p>
          <a:p>
            <a:pPr fontAlgn="t"/>
            <a:r>
              <a:rPr lang="en-US" dirty="0"/>
              <a:t>Health</a:t>
            </a:r>
          </a:p>
          <a:p>
            <a:pPr fontAlgn="t"/>
            <a:r>
              <a:rPr lang="en-US" dirty="0"/>
              <a:t>Life Science/Biotech</a:t>
            </a:r>
          </a:p>
          <a:p>
            <a:pPr fontAlgn="t"/>
            <a:r>
              <a:rPr lang="en-US" dirty="0"/>
              <a:t>Info </a:t>
            </a:r>
            <a:r>
              <a:rPr lang="en-US" dirty="0" err="1"/>
              <a:t>Comm</a:t>
            </a:r>
            <a:r>
              <a:rPr lang="en-US" dirty="0"/>
              <a:t> Tech  Digital Media</a:t>
            </a:r>
          </a:p>
          <a:p>
            <a:pPr fontAlgn="t"/>
            <a:r>
              <a:rPr lang="en-US" dirty="0"/>
              <a:t>Trade, Export, Logistics</a:t>
            </a:r>
          </a:p>
          <a:p>
            <a:pPr fontAlgn="t"/>
            <a:r>
              <a:rPr lang="en-US" dirty="0"/>
              <a:t>Small Business</a:t>
            </a:r>
          </a:p>
          <a:p>
            <a:pPr fontAlgn="t"/>
            <a:r>
              <a:rPr lang="en-US" dirty="0"/>
              <a:t>Tourism, Retail, Hospitality</a:t>
            </a:r>
          </a:p>
          <a:p>
            <a:endParaRPr lang="en-US" dirty="0"/>
          </a:p>
        </p:txBody>
      </p:sp>
    </p:spTree>
    <p:extLst>
      <p:ext uri="{BB962C8B-B14F-4D97-AF65-F5344CB8AC3E}">
        <p14:creationId xmlns:p14="http://schemas.microsoft.com/office/powerpoint/2010/main" val="2203553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Allocation of funds</a:t>
            </a:r>
            <a:endParaRPr lang="en-US" b="1" dirty="0"/>
          </a:p>
        </p:txBody>
      </p:sp>
      <p:sp>
        <p:nvSpPr>
          <p:cNvPr id="3" name="Content Placeholder 2"/>
          <p:cNvSpPr>
            <a:spLocks noGrp="1"/>
          </p:cNvSpPr>
          <p:nvPr>
            <p:ph sz="half" idx="1"/>
          </p:nvPr>
        </p:nvSpPr>
        <p:spPr>
          <a:solidFill>
            <a:schemeClr val="accent6">
              <a:lumMod val="20000"/>
              <a:lumOff val="80000"/>
            </a:schemeClr>
          </a:solidFill>
          <a:ln>
            <a:solidFill>
              <a:srgbClr val="002060"/>
            </a:solidFill>
          </a:ln>
        </p:spPr>
        <p:txBody>
          <a:bodyPr>
            <a:normAutofit fontScale="92500" lnSpcReduction="20000"/>
          </a:bodyPr>
          <a:lstStyle/>
          <a:p>
            <a:pPr marL="0" indent="0" fontAlgn="t">
              <a:buNone/>
            </a:pPr>
            <a:r>
              <a:rPr lang="en-US" sz="3000" b="1" dirty="0" smtClean="0"/>
              <a:t>60</a:t>
            </a:r>
            <a:r>
              <a:rPr lang="en-US" sz="3000" b="1" dirty="0"/>
              <a:t>% made available as college “local shares”</a:t>
            </a:r>
          </a:p>
          <a:p>
            <a:pPr fontAlgn="t"/>
            <a:r>
              <a:rPr lang="en-US" dirty="0"/>
              <a:t>Calculated on </a:t>
            </a:r>
            <a:r>
              <a:rPr lang="en-US" dirty="0" smtClean="0"/>
              <a:t>formula</a:t>
            </a:r>
          </a:p>
          <a:p>
            <a:pPr fontAlgn="t"/>
            <a:r>
              <a:rPr lang="en-US" dirty="0" smtClean="0"/>
              <a:t>Uses </a:t>
            </a:r>
            <a:r>
              <a:rPr lang="en-US" u="sng" dirty="0"/>
              <a:t>must </a:t>
            </a:r>
            <a:r>
              <a:rPr lang="en-US" dirty="0"/>
              <a:t>conform to criteria of budget language</a:t>
            </a:r>
          </a:p>
          <a:p>
            <a:pPr fontAlgn="t"/>
            <a:r>
              <a:rPr lang="en-US" dirty="0"/>
              <a:t>Distributed directly to colleges via apportionment process</a:t>
            </a:r>
          </a:p>
          <a:p>
            <a:pPr marL="0" indent="0">
              <a:buNone/>
            </a:pPr>
            <a:endParaRPr lang="en-US" dirty="0"/>
          </a:p>
        </p:txBody>
      </p:sp>
      <p:sp>
        <p:nvSpPr>
          <p:cNvPr id="4" name="Content Placeholder 3"/>
          <p:cNvSpPr>
            <a:spLocks noGrp="1"/>
          </p:cNvSpPr>
          <p:nvPr>
            <p:ph sz="half" idx="2"/>
          </p:nvPr>
        </p:nvSpPr>
        <p:spPr>
          <a:solidFill>
            <a:schemeClr val="accent5">
              <a:lumMod val="20000"/>
              <a:lumOff val="80000"/>
            </a:schemeClr>
          </a:solidFill>
          <a:ln>
            <a:solidFill>
              <a:srgbClr val="002060"/>
            </a:solidFill>
          </a:ln>
        </p:spPr>
        <p:txBody>
          <a:bodyPr>
            <a:normAutofit fontScale="92500" lnSpcReduction="20000"/>
          </a:bodyPr>
          <a:lstStyle/>
          <a:p>
            <a:pPr marL="0" indent="0" fontAlgn="t">
              <a:buNone/>
            </a:pPr>
            <a:r>
              <a:rPr lang="en-US" sz="3000" b="1" dirty="0"/>
              <a:t>40% made available to multi-college proposals</a:t>
            </a:r>
          </a:p>
          <a:p>
            <a:pPr fontAlgn="t"/>
            <a:r>
              <a:rPr lang="en-US" dirty="0"/>
              <a:t>multi-college applications within regions</a:t>
            </a:r>
          </a:p>
          <a:p>
            <a:pPr fontAlgn="t"/>
            <a:r>
              <a:rPr lang="en-US" dirty="0"/>
              <a:t>multi-college applications that cross regions</a:t>
            </a:r>
          </a:p>
          <a:p>
            <a:pPr fontAlgn="t"/>
            <a:r>
              <a:rPr lang="en-US" dirty="0"/>
              <a:t>If over-subscribed, will be ranked against criteria or made competitive</a:t>
            </a:r>
          </a:p>
          <a:p>
            <a:pPr fontAlgn="t"/>
            <a:r>
              <a:rPr lang="en-US" dirty="0"/>
              <a:t>Sub-granted to colleges by Regional Consortia Fiscal Agent</a:t>
            </a:r>
          </a:p>
          <a:p>
            <a:endParaRPr lang="en-US" dirty="0"/>
          </a:p>
        </p:txBody>
      </p:sp>
    </p:spTree>
    <p:extLst>
      <p:ext uri="{BB962C8B-B14F-4D97-AF65-F5344CB8AC3E}">
        <p14:creationId xmlns:p14="http://schemas.microsoft.com/office/powerpoint/2010/main" val="1864321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much are we talking about?</a:t>
            </a:r>
            <a:endParaRPr lang="en-US" b="1" dirty="0"/>
          </a:p>
        </p:txBody>
      </p:sp>
      <p:sp>
        <p:nvSpPr>
          <p:cNvPr id="3" name="Content Placeholder 2"/>
          <p:cNvSpPr>
            <a:spLocks noGrp="1"/>
          </p:cNvSpPr>
          <p:nvPr>
            <p:ph sz="half" idx="1"/>
          </p:nvPr>
        </p:nvSpPr>
        <p:spPr>
          <a:solidFill>
            <a:schemeClr val="accent6">
              <a:lumMod val="40000"/>
              <a:lumOff val="60000"/>
            </a:schemeClr>
          </a:solidFill>
          <a:ln>
            <a:solidFill>
              <a:srgbClr val="002060"/>
            </a:solidFill>
          </a:ln>
        </p:spPr>
        <p:txBody>
          <a:bodyPr anchor="ctr"/>
          <a:lstStyle/>
          <a:p>
            <a:pPr marL="0" indent="0">
              <a:buNone/>
            </a:pPr>
            <a:r>
              <a:rPr lang="en-US" b="1" dirty="0" smtClean="0"/>
              <a:t>60% allocation portion to Bay region = $</a:t>
            </a:r>
            <a:r>
              <a:rPr lang="en-US" dirty="0">
                <a:solidFill>
                  <a:srgbClr val="0000FF"/>
                </a:solidFill>
                <a:latin typeface="Arial"/>
              </a:rPr>
              <a:t>6,789,991</a:t>
            </a:r>
            <a:endParaRPr lang="en-US" dirty="0"/>
          </a:p>
          <a:p>
            <a:r>
              <a:rPr lang="en-US" b="1" dirty="0" smtClean="0"/>
              <a:t>28 colleges</a:t>
            </a:r>
          </a:p>
          <a:p>
            <a:r>
              <a:rPr lang="en-US" b="1" dirty="0" smtClean="0"/>
              <a:t>Minimum is $242,500</a:t>
            </a:r>
          </a:p>
          <a:p>
            <a:r>
              <a:rPr lang="en-US" b="1" dirty="0" smtClean="0"/>
              <a:t>Based on formula, so more likely $300,000 to $350,000 </a:t>
            </a:r>
          </a:p>
          <a:p>
            <a:pPr marL="0" indent="0">
              <a:buNone/>
            </a:pPr>
            <a:endParaRPr lang="en-US" b="1" dirty="0" smtClean="0"/>
          </a:p>
          <a:p>
            <a:endParaRPr lang="en-US" b="1" dirty="0"/>
          </a:p>
        </p:txBody>
      </p:sp>
      <p:sp>
        <p:nvSpPr>
          <p:cNvPr id="7" name="Content Placeholder 6"/>
          <p:cNvSpPr>
            <a:spLocks noGrp="1"/>
          </p:cNvSpPr>
          <p:nvPr>
            <p:ph sz="half" idx="2"/>
          </p:nvPr>
        </p:nvSpPr>
        <p:spPr>
          <a:solidFill>
            <a:schemeClr val="accent3">
              <a:lumMod val="40000"/>
              <a:lumOff val="60000"/>
            </a:schemeClr>
          </a:solidFill>
          <a:ln>
            <a:solidFill>
              <a:srgbClr val="002060"/>
            </a:solidFill>
          </a:ln>
        </p:spPr>
        <p:txBody>
          <a:bodyPr/>
          <a:lstStyle/>
          <a:p>
            <a:pPr marL="0" indent="0">
              <a:buNone/>
            </a:pPr>
            <a:r>
              <a:rPr lang="en-US" b="1" dirty="0" smtClean="0"/>
              <a:t>40% proposal portion to Bay region = $</a:t>
            </a:r>
            <a:r>
              <a:rPr lang="en-US" dirty="0" smtClean="0">
                <a:solidFill>
                  <a:srgbClr val="0000FF"/>
                </a:solidFill>
                <a:latin typeface="Arial"/>
              </a:rPr>
              <a:t>4,311,105</a:t>
            </a:r>
          </a:p>
          <a:p>
            <a:r>
              <a:rPr lang="en-US" dirty="0" smtClean="0">
                <a:solidFill>
                  <a:srgbClr val="0000FF"/>
                </a:solidFill>
                <a:latin typeface="Arial"/>
              </a:rPr>
              <a:t>Competitively awarded based on numerous factors</a:t>
            </a:r>
            <a:endParaRPr lang="en-US" dirty="0"/>
          </a:p>
        </p:txBody>
      </p:sp>
    </p:spTree>
    <p:extLst>
      <p:ext uri="{BB962C8B-B14F-4D97-AF65-F5344CB8AC3E}">
        <p14:creationId xmlns:p14="http://schemas.microsoft.com/office/powerpoint/2010/main" val="932199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744</Words>
  <Application>Microsoft Office PowerPoint</Application>
  <PresentationFormat>On-screen Show (4:3)</PresentationFormat>
  <Paragraphs>97</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INTENT</vt:lpstr>
      <vt:lpstr>One Time Funds</vt:lpstr>
      <vt:lpstr>PowerPoint Presentation</vt:lpstr>
      <vt:lpstr>CRITERIA</vt:lpstr>
      <vt:lpstr>Priority given to</vt:lpstr>
      <vt:lpstr>Priority/Emergent Sectors</vt:lpstr>
      <vt:lpstr>Allocation of funds</vt:lpstr>
      <vt:lpstr>How much are we talking about?</vt:lpstr>
      <vt:lpstr>Timeline for 60% allocation share</vt:lpstr>
      <vt:lpstr>Timeline for 40% proposal share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L. Miller</dc:creator>
  <cp:lastModifiedBy>setup</cp:lastModifiedBy>
  <cp:revision>6</cp:revision>
  <dcterms:created xsi:type="dcterms:W3CDTF">2006-08-16T00:00:00Z</dcterms:created>
  <dcterms:modified xsi:type="dcterms:W3CDTF">2014-08-27T20:20:01Z</dcterms:modified>
</cp:coreProperties>
</file>