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7" r:id="rId5"/>
    <p:sldId id="258" r:id="rId6"/>
    <p:sldId id="274" r:id="rId7"/>
    <p:sldId id="259" r:id="rId8"/>
    <p:sldId id="276" r:id="rId9"/>
    <p:sldId id="275" r:id="rId10"/>
    <p:sldId id="268" r:id="rId11"/>
    <p:sldId id="277" r:id="rId12"/>
    <p:sldId id="278" r:id="rId13"/>
    <p:sldId id="279" r:id="rId14"/>
  </p:sldIdLst>
  <p:sldSz cx="18288000" cy="10287000"/>
  <p:notesSz cx="6858000" cy="9144000"/>
  <p:embeddedFontLst>
    <p:embeddedFont>
      <p:font typeface="Roboto Italics" panose="020B0604020202020204" charset="0"/>
      <p:regular r:id="rId16"/>
    </p:embeddedFont>
    <p:embeddedFont>
      <p:font typeface="Nourd" panose="020B0604020202020204" charset="0"/>
      <p:regular r:id="rId17"/>
    </p:embeddedFont>
    <p:embeddedFont>
      <p:font typeface="Aileron Regular Bold" panose="020B0604020202020204" charset="0"/>
      <p:regular r:id="rId18"/>
    </p:embeddedFont>
    <p:embeddedFont>
      <p:font typeface="Aileron Regular Bold Italics" panose="020B0604020202020204" charset="0"/>
      <p:regular r:id="rId19"/>
    </p:embeddedFont>
    <p:embeddedFont>
      <p:font typeface="Nourd Light" panose="020B0604020202020204" charset="0"/>
      <p:regular r:id="rId20"/>
    </p:embeddedFont>
    <p:embeddedFont>
      <p:font typeface="Roboto Bold"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Aileron Regular Italics" panose="020B0604020202020204" charset="0"/>
      <p:regular r:id="rId27"/>
    </p:embeddedFont>
    <p:embeddedFont>
      <p:font typeface="Nourd Light Bold" panose="020B0604020202020204" charset="0"/>
      <p:regular r:id="rId28"/>
    </p:embeddedFont>
    <p:embeddedFont>
      <p:font typeface="Roboto"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AE851-CC77-EE6D-19A7-947AD42E99D4}" v="113" dt="2025-07-28T15:09:48.668"/>
    <p1510:client id="{EF394B5E-0014-5DC7-A6AD-9DD366A7AA62}" v="31" dt="2025-07-28T15:27:2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09" autoAdjust="0"/>
    <p:restoredTop sz="94660" autoAdjust="0"/>
  </p:normalViewPr>
  <p:slideViewPr>
    <p:cSldViewPr snapToGrid="0">
      <p:cViewPr varScale="1">
        <p:scale>
          <a:sx n="70" d="100"/>
          <a:sy n="70" d="100"/>
        </p:scale>
        <p:origin x="142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23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y   Togonon" userId="S::jtogonon@ccsf.edu::3976cfa2-55eb-4646-a680-2fd238b1c5b1" providerId="AD" clId="Web-{5B7AE851-CC77-EE6D-19A7-947AD42E99D4}"/>
    <pc:docChg chg="modSld">
      <pc:chgData name="Jody   Togonon" userId="S::jtogonon@ccsf.edu::3976cfa2-55eb-4646-a680-2fd238b1c5b1" providerId="AD" clId="Web-{5B7AE851-CC77-EE6D-19A7-947AD42E99D4}" dt="2025-07-28T15:09:48.137" v="107" actId="20577"/>
      <pc:docMkLst>
        <pc:docMk/>
      </pc:docMkLst>
      <pc:sldChg chg="addSp delSp modSp">
        <pc:chgData name="Jody   Togonon" userId="S::jtogonon@ccsf.edu::3976cfa2-55eb-4646-a680-2fd238b1c5b1" providerId="AD" clId="Web-{5B7AE851-CC77-EE6D-19A7-947AD42E99D4}" dt="2025-07-28T15:09:48.137" v="107" actId="20577"/>
        <pc:sldMkLst>
          <pc:docMk/>
          <pc:sldMk cId="0" sldId="258"/>
        </pc:sldMkLst>
        <pc:spChg chg="del mod">
          <ac:chgData name="Jody   Togonon" userId="S::jtogonon@ccsf.edu::3976cfa2-55eb-4646-a680-2fd238b1c5b1" providerId="AD" clId="Web-{5B7AE851-CC77-EE6D-19A7-947AD42E99D4}" dt="2025-07-28T14:54:48.470" v="10"/>
          <ac:spMkLst>
            <pc:docMk/>
            <pc:sldMk cId="0" sldId="258"/>
            <ac:spMk id="15" creationId="{00000000-0000-0000-0000-000000000000}"/>
          </ac:spMkLst>
        </pc:spChg>
        <pc:spChg chg="add del mod">
          <ac:chgData name="Jody   Togonon" userId="S::jtogonon@ccsf.edu::3976cfa2-55eb-4646-a680-2fd238b1c5b1" providerId="AD" clId="Web-{5B7AE851-CC77-EE6D-19A7-947AD42E99D4}" dt="2025-07-28T14:54:53.908" v="11"/>
          <ac:spMkLst>
            <pc:docMk/>
            <pc:sldMk cId="0" sldId="258"/>
            <ac:spMk id="21" creationId="{FF37860E-A5A4-2CAD-2E7A-39B03EAB991D}"/>
          </ac:spMkLst>
        </pc:spChg>
        <pc:spChg chg="add mod">
          <ac:chgData name="Jody   Togonon" userId="S::jtogonon@ccsf.edu::3976cfa2-55eb-4646-a680-2fd238b1c5b1" providerId="AD" clId="Web-{5B7AE851-CC77-EE6D-19A7-947AD42E99D4}" dt="2025-07-28T14:58:12.843" v="31" actId="14100"/>
          <ac:spMkLst>
            <pc:docMk/>
            <pc:sldMk cId="0" sldId="258"/>
            <ac:spMk id="22" creationId="{DE0A8AE2-2EEF-19BC-90B8-844448984E07}"/>
          </ac:spMkLst>
        </pc:spChg>
        <pc:spChg chg="add del mod">
          <ac:chgData name="Jody   Togonon" userId="S::jtogonon@ccsf.edu::3976cfa2-55eb-4646-a680-2fd238b1c5b1" providerId="AD" clId="Web-{5B7AE851-CC77-EE6D-19A7-947AD42E99D4}" dt="2025-07-28T15:09:39.495" v="106"/>
          <ac:spMkLst>
            <pc:docMk/>
            <pc:sldMk cId="0" sldId="258"/>
            <ac:spMk id="23" creationId="{00000000-0000-0000-0000-000000000000}"/>
          </ac:spMkLst>
        </pc:spChg>
        <pc:spChg chg="mod">
          <ac:chgData name="Jody   Togonon" userId="S::jtogonon@ccsf.edu::3976cfa2-55eb-4646-a680-2fd238b1c5b1" providerId="AD" clId="Web-{5B7AE851-CC77-EE6D-19A7-947AD42E99D4}" dt="2025-07-28T15:08:20.084" v="98" actId="1076"/>
          <ac:spMkLst>
            <pc:docMk/>
            <pc:sldMk cId="0" sldId="258"/>
            <ac:spMk id="25" creationId="{00000000-0000-0000-0000-000000000000}"/>
          </ac:spMkLst>
        </pc:spChg>
        <pc:spChg chg="mod">
          <ac:chgData name="Jody   Togonon" userId="S::jtogonon@ccsf.edu::3976cfa2-55eb-4646-a680-2fd238b1c5b1" providerId="AD" clId="Web-{5B7AE851-CC77-EE6D-19A7-947AD42E99D4}" dt="2025-07-28T15:00:42.962" v="51" actId="1076"/>
          <ac:spMkLst>
            <pc:docMk/>
            <pc:sldMk cId="0" sldId="258"/>
            <ac:spMk id="98" creationId="{00000000-0000-0000-0000-000000000000}"/>
          </ac:spMkLst>
        </pc:spChg>
        <pc:spChg chg="mod">
          <ac:chgData name="Jody   Togonon" userId="S::jtogonon@ccsf.edu::3976cfa2-55eb-4646-a680-2fd238b1c5b1" providerId="AD" clId="Web-{5B7AE851-CC77-EE6D-19A7-947AD42E99D4}" dt="2025-07-28T15:00:32.758" v="50" actId="1076"/>
          <ac:spMkLst>
            <pc:docMk/>
            <pc:sldMk cId="0" sldId="258"/>
            <ac:spMk id="101" creationId="{EFE6D014-6752-9808-FE81-1317D81EF621}"/>
          </ac:spMkLst>
        </pc:spChg>
        <pc:spChg chg="mod">
          <ac:chgData name="Jody   Togonon" userId="S::jtogonon@ccsf.edu::3976cfa2-55eb-4646-a680-2fd238b1c5b1" providerId="AD" clId="Web-{5B7AE851-CC77-EE6D-19A7-947AD42E99D4}" dt="2025-07-28T15:00:12.616" v="48" actId="14100"/>
          <ac:spMkLst>
            <pc:docMk/>
            <pc:sldMk cId="0" sldId="258"/>
            <ac:spMk id="102" creationId="{00000000-0000-0000-0000-000000000000}"/>
          </ac:spMkLst>
        </pc:spChg>
        <pc:spChg chg="mod">
          <ac:chgData name="Jody   Togonon" userId="S::jtogonon@ccsf.edu::3976cfa2-55eb-4646-a680-2fd238b1c5b1" providerId="AD" clId="Web-{5B7AE851-CC77-EE6D-19A7-947AD42E99D4}" dt="2025-07-28T15:08:00.677" v="95" actId="1076"/>
          <ac:spMkLst>
            <pc:docMk/>
            <pc:sldMk cId="0" sldId="258"/>
            <ac:spMk id="104" creationId="{6D565FEF-2858-2857-9C89-41DA976E7A48}"/>
          </ac:spMkLst>
        </pc:spChg>
        <pc:spChg chg="mod">
          <ac:chgData name="Jody   Togonon" userId="S::jtogonon@ccsf.edu::3976cfa2-55eb-4646-a680-2fd238b1c5b1" providerId="AD" clId="Web-{5B7AE851-CC77-EE6D-19A7-947AD42E99D4}" dt="2025-07-28T15:08:06.458" v="96" actId="1076"/>
          <ac:spMkLst>
            <pc:docMk/>
            <pc:sldMk cId="0" sldId="258"/>
            <ac:spMk id="105" creationId="{ABCB3EC7-1F00-36C7-FDA3-6812373A5A11}"/>
          </ac:spMkLst>
        </pc:spChg>
        <pc:spChg chg="mod">
          <ac:chgData name="Jody   Togonon" userId="S::jtogonon@ccsf.edu::3976cfa2-55eb-4646-a680-2fd238b1c5b1" providerId="AD" clId="Web-{5B7AE851-CC77-EE6D-19A7-947AD42E99D4}" dt="2025-07-28T15:00:55.619" v="53" actId="1076"/>
          <ac:spMkLst>
            <pc:docMk/>
            <pc:sldMk cId="0" sldId="258"/>
            <ac:spMk id="108" creationId="{00000000-0000-0000-0000-000000000000}"/>
          </ac:spMkLst>
        </pc:spChg>
        <pc:spChg chg="mod">
          <ac:chgData name="Jody   Togonon" userId="S::jtogonon@ccsf.edu::3976cfa2-55eb-4646-a680-2fd238b1c5b1" providerId="AD" clId="Web-{5B7AE851-CC77-EE6D-19A7-947AD42E99D4}" dt="2025-07-28T15:09:48.137" v="107" actId="20577"/>
          <ac:spMkLst>
            <pc:docMk/>
            <pc:sldMk cId="0" sldId="258"/>
            <ac:spMk id="123" creationId="{00000000-0000-0000-0000-000000000000}"/>
          </ac:spMkLst>
        </pc:spChg>
        <pc:spChg chg="mod">
          <ac:chgData name="Jody   Togonon" userId="S::jtogonon@ccsf.edu::3976cfa2-55eb-4646-a680-2fd238b1c5b1" providerId="AD" clId="Web-{5B7AE851-CC77-EE6D-19A7-947AD42E99D4}" dt="2025-07-28T15:01:18.683" v="57" actId="14100"/>
          <ac:spMkLst>
            <pc:docMk/>
            <pc:sldMk cId="0" sldId="258"/>
            <ac:spMk id="124" creationId="{00000000-0000-0000-0000-000000000000}"/>
          </ac:spMkLst>
        </pc:spChg>
        <pc:spChg chg="mod">
          <ac:chgData name="Jody   Togonon" userId="S::jtogonon@ccsf.edu::3976cfa2-55eb-4646-a680-2fd238b1c5b1" providerId="AD" clId="Web-{5B7AE851-CC77-EE6D-19A7-947AD42E99D4}" dt="2025-07-28T15:04:17.772" v="73" actId="1076"/>
          <ac:spMkLst>
            <pc:docMk/>
            <pc:sldMk cId="0" sldId="258"/>
            <ac:spMk id="189" creationId="{ABCB3EC7-1F00-36C7-FDA3-6812373A5A11}"/>
          </ac:spMkLst>
        </pc:spChg>
        <pc:grpChg chg="mod">
          <ac:chgData name="Jody   Togonon" userId="S::jtogonon@ccsf.edu::3976cfa2-55eb-4646-a680-2fd238b1c5b1" providerId="AD" clId="Web-{5B7AE851-CC77-EE6D-19A7-947AD42E99D4}" dt="2025-07-28T15:03:25.722" v="66" actId="1076"/>
          <ac:grpSpMkLst>
            <pc:docMk/>
            <pc:sldMk cId="0" sldId="258"/>
            <ac:grpSpMk id="190" creationId="{ECA5035D-969C-6912-BE9A-550CE78EAE3B}"/>
          </ac:grpSpMkLst>
        </pc:grpChg>
      </pc:sldChg>
    </pc:docChg>
  </pc:docChgLst>
  <pc:docChgLst>
    <pc:chgData name="Jody   Togonon" userId="S::jtogonon@ccsf.edu::3976cfa2-55eb-4646-a680-2fd238b1c5b1" providerId="AD" clId="Web-{EF394B5E-0014-5DC7-A6AD-9DD366A7AA62}"/>
    <pc:docChg chg="modSld">
      <pc:chgData name="Jody   Togonon" userId="S::jtogonon@ccsf.edu::3976cfa2-55eb-4646-a680-2fd238b1c5b1" providerId="AD" clId="Web-{EF394B5E-0014-5DC7-A6AD-9DD366A7AA62}" dt="2025-07-28T15:27:29.012" v="29" actId="1076"/>
      <pc:docMkLst>
        <pc:docMk/>
      </pc:docMkLst>
      <pc:sldChg chg="addSp">
        <pc:chgData name="Jody   Togonon" userId="S::jtogonon@ccsf.edu::3976cfa2-55eb-4646-a680-2fd238b1c5b1" providerId="AD" clId="Web-{EF394B5E-0014-5DC7-A6AD-9DD366A7AA62}" dt="2025-07-28T15:24:33.708" v="0"/>
        <pc:sldMkLst>
          <pc:docMk/>
          <pc:sldMk cId="0" sldId="257"/>
        </pc:sldMkLst>
        <pc:spChg chg="add">
          <ac:chgData name="Jody   Togonon" userId="S::jtogonon@ccsf.edu::3976cfa2-55eb-4646-a680-2fd238b1c5b1" providerId="AD" clId="Web-{EF394B5E-0014-5DC7-A6AD-9DD366A7AA62}" dt="2025-07-28T15:24:33.708" v="0"/>
          <ac:spMkLst>
            <pc:docMk/>
            <pc:sldMk cId="0" sldId="257"/>
            <ac:spMk id="34" creationId="{765AC0D4-6455-FA83-2011-1D33730AA753}"/>
          </ac:spMkLst>
        </pc:spChg>
      </pc:sldChg>
      <pc:sldChg chg="addSp modSp">
        <pc:chgData name="Jody   Togonon" userId="S::jtogonon@ccsf.edu::3976cfa2-55eb-4646-a680-2fd238b1c5b1" providerId="AD" clId="Web-{EF394B5E-0014-5DC7-A6AD-9DD366A7AA62}" dt="2025-07-28T15:25:09.835" v="5" actId="1076"/>
        <pc:sldMkLst>
          <pc:docMk/>
          <pc:sldMk cId="0" sldId="259"/>
        </pc:sldMkLst>
        <pc:spChg chg="add mod">
          <ac:chgData name="Jody   Togonon" userId="S::jtogonon@ccsf.edu::3976cfa2-55eb-4646-a680-2fd238b1c5b1" providerId="AD" clId="Web-{EF394B5E-0014-5DC7-A6AD-9DD366A7AA62}" dt="2025-07-28T15:25:09.835" v="5" actId="1076"/>
          <ac:spMkLst>
            <pc:docMk/>
            <pc:sldMk cId="0" sldId="259"/>
            <ac:spMk id="3" creationId="{A7F0D8FE-9235-D836-DBB9-A3ED0B993C37}"/>
          </ac:spMkLst>
        </pc:spChg>
      </pc:sldChg>
      <pc:sldChg chg="addSp modSp">
        <pc:chgData name="Jody   Togonon" userId="S::jtogonon@ccsf.edu::3976cfa2-55eb-4646-a680-2fd238b1c5b1" providerId="AD" clId="Web-{EF394B5E-0014-5DC7-A6AD-9DD366A7AA62}" dt="2025-07-28T15:25:45.258" v="13"/>
        <pc:sldMkLst>
          <pc:docMk/>
          <pc:sldMk cId="0" sldId="268"/>
        </pc:sldMkLst>
        <pc:spChg chg="add">
          <ac:chgData name="Jody   Togonon" userId="S::jtogonon@ccsf.edu::3976cfa2-55eb-4646-a680-2fd238b1c5b1" providerId="AD" clId="Web-{EF394B5E-0014-5DC7-A6AD-9DD366A7AA62}" dt="2025-07-28T15:25:45.258" v="13"/>
          <ac:spMkLst>
            <pc:docMk/>
            <pc:sldMk cId="0" sldId="268"/>
            <ac:spMk id="4" creationId="{123D2164-9C90-BDE6-1749-0527AE0D98D1}"/>
          </ac:spMkLst>
        </pc:spChg>
        <pc:grpChg chg="mod">
          <ac:chgData name="Jody   Togonon" userId="S::jtogonon@ccsf.edu::3976cfa2-55eb-4646-a680-2fd238b1c5b1" providerId="AD" clId="Web-{EF394B5E-0014-5DC7-A6AD-9DD366A7AA62}" dt="2025-07-28T15:25:41.742" v="12" actId="14100"/>
          <ac:grpSpMkLst>
            <pc:docMk/>
            <pc:sldMk cId="0" sldId="268"/>
            <ac:grpSpMk id="5" creationId="{00000000-0000-0000-0000-000000000000}"/>
          </ac:grpSpMkLst>
        </pc:grpChg>
      </pc:sldChg>
      <pc:sldChg chg="addSp delSp modSp">
        <pc:chgData name="Jody   Togonon" userId="S::jtogonon@ccsf.edu::3976cfa2-55eb-4646-a680-2fd238b1c5b1" providerId="AD" clId="Web-{EF394B5E-0014-5DC7-A6AD-9DD366A7AA62}" dt="2025-07-28T15:24:59.600" v="3" actId="1076"/>
        <pc:sldMkLst>
          <pc:docMk/>
          <pc:sldMk cId="959423984" sldId="274"/>
        </pc:sldMkLst>
        <pc:spChg chg="add mod">
          <ac:chgData name="Jody   Togonon" userId="S::jtogonon@ccsf.edu::3976cfa2-55eb-4646-a680-2fd238b1c5b1" providerId="AD" clId="Web-{EF394B5E-0014-5DC7-A6AD-9DD366A7AA62}" dt="2025-07-28T15:24:59.600" v="3" actId="1076"/>
          <ac:spMkLst>
            <pc:docMk/>
            <pc:sldMk cId="959423984" sldId="274"/>
            <ac:spMk id="23" creationId="{0FC718AC-FCA7-8472-1C4C-B7B31BD03EEC}"/>
          </ac:spMkLst>
        </pc:spChg>
        <pc:spChg chg="del">
          <ac:chgData name="Jody   Togonon" userId="S::jtogonon@ccsf.edu::3976cfa2-55eb-4646-a680-2fd238b1c5b1" providerId="AD" clId="Web-{EF394B5E-0014-5DC7-A6AD-9DD366A7AA62}" dt="2025-07-28T15:24:49.475" v="2"/>
          <ac:spMkLst>
            <pc:docMk/>
            <pc:sldMk cId="959423984" sldId="274"/>
            <ac:spMk id="123" creationId="{1A05B4E1-977E-F03A-E4D5-E312E597B227}"/>
          </ac:spMkLst>
        </pc:spChg>
      </pc:sldChg>
      <pc:sldChg chg="addSp modSp">
        <pc:chgData name="Jody   Togonon" userId="S::jtogonon@ccsf.edu::3976cfa2-55eb-4646-a680-2fd238b1c5b1" providerId="AD" clId="Web-{EF394B5E-0014-5DC7-A6AD-9DD366A7AA62}" dt="2025-07-28T15:25:34.804" v="11" actId="1076"/>
        <pc:sldMkLst>
          <pc:docMk/>
          <pc:sldMk cId="3152990650" sldId="275"/>
        </pc:sldMkLst>
        <pc:spChg chg="add mod">
          <ac:chgData name="Jody   Togonon" userId="S::jtogonon@ccsf.edu::3976cfa2-55eb-4646-a680-2fd238b1c5b1" providerId="AD" clId="Web-{EF394B5E-0014-5DC7-A6AD-9DD366A7AA62}" dt="2025-07-28T15:25:34.804" v="11" actId="1076"/>
          <ac:spMkLst>
            <pc:docMk/>
            <pc:sldMk cId="3152990650" sldId="275"/>
            <ac:spMk id="4" creationId="{9A35A901-7C13-1147-02BB-EA36EAE6C61C}"/>
          </ac:spMkLst>
        </pc:spChg>
        <pc:grpChg chg="mod">
          <ac:chgData name="Jody   Togonon" userId="S::jtogonon@ccsf.edu::3976cfa2-55eb-4646-a680-2fd238b1c5b1" providerId="AD" clId="Web-{EF394B5E-0014-5DC7-A6AD-9DD366A7AA62}" dt="2025-07-28T15:25:30.039" v="9" actId="14100"/>
          <ac:grpSpMkLst>
            <pc:docMk/>
            <pc:sldMk cId="3152990650" sldId="275"/>
            <ac:grpSpMk id="5" creationId="{00000000-0000-0000-0000-000000000000}"/>
          </ac:grpSpMkLst>
        </pc:grpChg>
      </pc:sldChg>
      <pc:sldChg chg="addSp modSp">
        <pc:chgData name="Jody   Togonon" userId="S::jtogonon@ccsf.edu::3976cfa2-55eb-4646-a680-2fd238b1c5b1" providerId="AD" clId="Web-{EF394B5E-0014-5DC7-A6AD-9DD366A7AA62}" dt="2025-07-28T15:25:19.945" v="8" actId="1076"/>
        <pc:sldMkLst>
          <pc:docMk/>
          <pc:sldMk cId="805565159" sldId="276"/>
        </pc:sldMkLst>
        <pc:spChg chg="add mod">
          <ac:chgData name="Jody   Togonon" userId="S::jtogonon@ccsf.edu::3976cfa2-55eb-4646-a680-2fd238b1c5b1" providerId="AD" clId="Web-{EF394B5E-0014-5DC7-A6AD-9DD366A7AA62}" dt="2025-07-28T15:25:19.945" v="8" actId="1076"/>
          <ac:spMkLst>
            <pc:docMk/>
            <pc:sldMk cId="805565159" sldId="276"/>
            <ac:spMk id="4" creationId="{F05CF4E5-E90E-C8B2-A1B6-4A186C63526F}"/>
          </ac:spMkLst>
        </pc:spChg>
        <pc:grpChg chg="mod">
          <ac:chgData name="Jody   Togonon" userId="S::jtogonon@ccsf.edu::3976cfa2-55eb-4646-a680-2fd238b1c5b1" providerId="AD" clId="Web-{EF394B5E-0014-5DC7-A6AD-9DD366A7AA62}" dt="2025-07-28T15:25:12.710" v="6" actId="14100"/>
          <ac:grpSpMkLst>
            <pc:docMk/>
            <pc:sldMk cId="805565159" sldId="276"/>
            <ac:grpSpMk id="5" creationId="{00000000-0000-0000-0000-000000000000}"/>
          </ac:grpSpMkLst>
        </pc:grpChg>
      </pc:sldChg>
      <pc:sldChg chg="addSp modSp">
        <pc:chgData name="Jody   Togonon" userId="S::jtogonon@ccsf.edu::3976cfa2-55eb-4646-a680-2fd238b1c5b1" providerId="AD" clId="Web-{EF394B5E-0014-5DC7-A6AD-9DD366A7AA62}" dt="2025-07-28T15:26:15.243" v="21" actId="1076"/>
        <pc:sldMkLst>
          <pc:docMk/>
          <pc:sldMk cId="2714153940" sldId="277"/>
        </pc:sldMkLst>
        <pc:spChg chg="add mod">
          <ac:chgData name="Jody   Togonon" userId="S::jtogonon@ccsf.edu::3976cfa2-55eb-4646-a680-2fd238b1c5b1" providerId="AD" clId="Web-{EF394B5E-0014-5DC7-A6AD-9DD366A7AA62}" dt="2025-07-28T15:26:00.759" v="15" actId="1076"/>
          <ac:spMkLst>
            <pc:docMk/>
            <pc:sldMk cId="2714153940" sldId="277"/>
            <ac:spMk id="9" creationId="{8D7018EC-2E08-8328-E7C5-C87A636422B1}"/>
          </ac:spMkLst>
        </pc:spChg>
        <pc:spChg chg="mod">
          <ac:chgData name="Jody   Togonon" userId="S::jtogonon@ccsf.edu::3976cfa2-55eb-4646-a680-2fd238b1c5b1" providerId="AD" clId="Web-{EF394B5E-0014-5DC7-A6AD-9DD366A7AA62}" dt="2025-07-28T15:26:11.150" v="19" actId="14100"/>
          <ac:spMkLst>
            <pc:docMk/>
            <pc:sldMk cId="2714153940" sldId="277"/>
            <ac:spMk id="12" creationId="{00000000-0000-0000-0000-000000000000}"/>
          </ac:spMkLst>
        </pc:spChg>
        <pc:grpChg chg="mod">
          <ac:chgData name="Jody   Togonon" userId="S::jtogonon@ccsf.edu::3976cfa2-55eb-4646-a680-2fd238b1c5b1" providerId="AD" clId="Web-{EF394B5E-0014-5DC7-A6AD-9DD366A7AA62}" dt="2025-07-28T15:26:15.243" v="21" actId="1076"/>
          <ac:grpSpMkLst>
            <pc:docMk/>
            <pc:sldMk cId="2714153940" sldId="277"/>
            <ac:grpSpMk id="2" creationId="{00000000-0000-0000-0000-000000000000}"/>
          </ac:grpSpMkLst>
        </pc:grpChg>
      </pc:sldChg>
      <pc:sldChg chg="addSp modSp">
        <pc:chgData name="Jody   Togonon" userId="S::jtogonon@ccsf.edu::3976cfa2-55eb-4646-a680-2fd238b1c5b1" providerId="AD" clId="Web-{EF394B5E-0014-5DC7-A6AD-9DD366A7AA62}" dt="2025-07-28T15:26:31.572" v="24" actId="1076"/>
        <pc:sldMkLst>
          <pc:docMk/>
          <pc:sldMk cId="2941478186" sldId="278"/>
        </pc:sldMkLst>
        <pc:spChg chg="add mod">
          <ac:chgData name="Jody   Togonon" userId="S::jtogonon@ccsf.edu::3976cfa2-55eb-4646-a680-2fd238b1c5b1" providerId="AD" clId="Web-{EF394B5E-0014-5DC7-A6AD-9DD366A7AA62}" dt="2025-07-28T15:26:31.572" v="24" actId="1076"/>
          <ac:spMkLst>
            <pc:docMk/>
            <pc:sldMk cId="2941478186" sldId="278"/>
            <ac:spMk id="8" creationId="{095748A4-734E-D746-B20F-18E0F3BF2245}"/>
          </ac:spMkLst>
        </pc:spChg>
        <pc:grpChg chg="mod">
          <ac:chgData name="Jody   Togonon" userId="S::jtogonon@ccsf.edu::3976cfa2-55eb-4646-a680-2fd238b1c5b1" providerId="AD" clId="Web-{EF394B5E-0014-5DC7-A6AD-9DD366A7AA62}" dt="2025-07-28T15:26:24.447" v="22" actId="14100"/>
          <ac:grpSpMkLst>
            <pc:docMk/>
            <pc:sldMk cId="2941478186" sldId="278"/>
            <ac:grpSpMk id="2" creationId="{00000000-0000-0000-0000-000000000000}"/>
          </ac:grpSpMkLst>
        </pc:grpChg>
      </pc:sldChg>
      <pc:sldChg chg="addSp modSp">
        <pc:chgData name="Jody   Togonon" userId="S::jtogonon@ccsf.edu::3976cfa2-55eb-4646-a680-2fd238b1c5b1" providerId="AD" clId="Web-{EF394B5E-0014-5DC7-A6AD-9DD366A7AA62}" dt="2025-07-28T15:27:29.012" v="29" actId="1076"/>
        <pc:sldMkLst>
          <pc:docMk/>
          <pc:sldMk cId="1372505113" sldId="279"/>
        </pc:sldMkLst>
        <pc:spChg chg="add mod">
          <ac:chgData name="Jody   Togonon" userId="S::jtogonon@ccsf.edu::3976cfa2-55eb-4646-a680-2fd238b1c5b1" providerId="AD" clId="Web-{EF394B5E-0014-5DC7-A6AD-9DD366A7AA62}" dt="2025-07-28T15:26:49.526" v="27" actId="1076"/>
          <ac:spMkLst>
            <pc:docMk/>
            <pc:sldMk cId="1372505113" sldId="279"/>
            <ac:spMk id="8" creationId="{31850E9A-0BD3-77D2-B7C6-74E7ED24C77F}"/>
          </ac:spMkLst>
        </pc:spChg>
        <pc:spChg chg="mod">
          <ac:chgData name="Jody   Togonon" userId="S::jtogonon@ccsf.edu::3976cfa2-55eb-4646-a680-2fd238b1c5b1" providerId="AD" clId="Web-{EF394B5E-0014-5DC7-A6AD-9DD366A7AA62}" dt="2025-07-28T15:27:29.012" v="29" actId="1076"/>
          <ac:spMkLst>
            <pc:docMk/>
            <pc:sldMk cId="1372505113" sldId="279"/>
            <ac:spMk id="10" creationId="{00000000-0000-0000-0000-000000000000}"/>
          </ac:spMkLst>
        </pc:spChg>
        <pc:grpChg chg="mod">
          <ac:chgData name="Jody   Togonon" userId="S::jtogonon@ccsf.edu::3976cfa2-55eb-4646-a680-2fd238b1c5b1" providerId="AD" clId="Web-{EF394B5E-0014-5DC7-A6AD-9DD366A7AA62}" dt="2025-07-28T15:27:22.871" v="28" actId="1076"/>
          <ac:grpSpMkLst>
            <pc:docMk/>
            <pc:sldMk cId="1372505113" sldId="279"/>
            <ac:grpSpMk id="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18AB7-4F14-4057-AA4A-529D2FBDE615}"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6F236-8C88-471A-8941-DBE7CBADE422}" type="slidenum">
              <a:rPr lang="en-US" smtClean="0"/>
              <a:t>‹#›</a:t>
            </a:fld>
            <a:endParaRPr lang="en-US"/>
          </a:p>
        </p:txBody>
      </p:sp>
    </p:spTree>
    <p:extLst>
      <p:ext uri="{BB962C8B-B14F-4D97-AF65-F5344CB8AC3E}">
        <p14:creationId xmlns:p14="http://schemas.microsoft.com/office/powerpoint/2010/main" val="385652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36F236-8C88-471A-8941-DBE7CBADE422}" type="slidenum">
              <a:rPr lang="en-US" smtClean="0"/>
              <a:t>2</a:t>
            </a:fld>
            <a:endParaRPr lang="en-US"/>
          </a:p>
        </p:txBody>
      </p:sp>
    </p:spTree>
    <p:extLst>
      <p:ext uri="{BB962C8B-B14F-4D97-AF65-F5344CB8AC3E}">
        <p14:creationId xmlns:p14="http://schemas.microsoft.com/office/powerpoint/2010/main" val="272770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6F236-8C88-471A-8941-DBE7CBADE422}" type="slidenum">
              <a:rPr lang="en-US" smtClean="0"/>
              <a:t>3</a:t>
            </a:fld>
            <a:endParaRPr lang="en-US"/>
          </a:p>
        </p:txBody>
      </p:sp>
    </p:spTree>
    <p:extLst>
      <p:ext uri="{BB962C8B-B14F-4D97-AF65-F5344CB8AC3E}">
        <p14:creationId xmlns:p14="http://schemas.microsoft.com/office/powerpoint/2010/main" val="334736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Click="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csf.edu/purchasing"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4.xml"/><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hyperlink" Target="http://www.ccsf.edu/purchasing" TargetMode="External"/><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10.svg"/><Relationship Id="rId12" Type="http://schemas.openxmlformats.org/officeDocument/2006/relationships/image" Target="../media/image7.png"/><Relationship Id="rId17" Type="http://schemas.openxmlformats.org/officeDocument/2006/relationships/image" Target="../media/image2.svg"/><Relationship Id="rId2" Type="http://schemas.openxmlformats.org/officeDocument/2006/relationships/notesSlide" Target="../notesSlides/notesSlide1.xml"/><Relationship Id="rId16" Type="http://schemas.openxmlformats.org/officeDocument/2006/relationships/image" Target="../media/image1.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4.png"/><Relationship Id="rId19" Type="http://schemas.openxmlformats.org/officeDocument/2006/relationships/slide" Target="slide3.xml"/><Relationship Id="rId9" Type="http://schemas.openxmlformats.org/officeDocument/2006/relationships/image" Target="../media/image12.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5.png"/><Relationship Id="rId5" Type="http://schemas.openxmlformats.org/officeDocument/2006/relationships/image" Target="../media/image10.png"/><Relationship Id="rId15" Type="http://schemas.openxmlformats.org/officeDocument/2006/relationships/hyperlink" Target="mailto:jtogonon@ccsf.edu" TargetMode="External"/><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4.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35.svg"/><Relationship Id="rId26" Type="http://schemas.openxmlformats.org/officeDocument/2006/relationships/image" Target="../media/image43.svg"/><Relationship Id="rId39" Type="http://schemas.openxmlformats.org/officeDocument/2006/relationships/image" Target="../media/image55.svg"/><Relationship Id="rId21" Type="http://schemas.openxmlformats.org/officeDocument/2006/relationships/image" Target="../media/image19.png"/><Relationship Id="rId34" Type="http://schemas.openxmlformats.org/officeDocument/2006/relationships/image" Target="../media/image51.svg"/><Relationship Id="rId42" Type="http://schemas.openxmlformats.org/officeDocument/2006/relationships/image" Target="../media/image57.svg"/><Relationship Id="rId7" Type="http://schemas.openxmlformats.org/officeDocument/2006/relationships/slide" Target="slide4.xml"/><Relationship Id="rId2" Type="http://schemas.openxmlformats.org/officeDocument/2006/relationships/slide" Target="slide7.xml"/><Relationship Id="rId16" Type="http://schemas.openxmlformats.org/officeDocument/2006/relationships/image" Target="../media/image33.svg"/><Relationship Id="rId20" Type="http://schemas.openxmlformats.org/officeDocument/2006/relationships/image" Target="../media/image37.svg"/><Relationship Id="rId29" Type="http://schemas.openxmlformats.org/officeDocument/2006/relationships/image" Target="../media/image23.png"/><Relationship Id="rId41"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4.png"/><Relationship Id="rId24" Type="http://schemas.openxmlformats.org/officeDocument/2006/relationships/image" Target="../media/image41.svg"/><Relationship Id="rId32" Type="http://schemas.openxmlformats.org/officeDocument/2006/relationships/image" Target="../media/image49.svg"/><Relationship Id="rId37" Type="http://schemas.openxmlformats.org/officeDocument/2006/relationships/slide" Target="slide9.xml"/><Relationship Id="rId40" Type="http://schemas.openxmlformats.org/officeDocument/2006/relationships/slide" Target="slide5.xml"/><Relationship Id="rId5" Type="http://schemas.openxmlformats.org/officeDocument/2006/relationships/image" Target="../media/image12.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image" Target="../media/image45.svg"/><Relationship Id="rId36" Type="http://schemas.openxmlformats.org/officeDocument/2006/relationships/image" Target="../media/image53.svg"/><Relationship Id="rId10" Type="http://schemas.openxmlformats.org/officeDocument/2006/relationships/image" Target="../media/image27.svg"/><Relationship Id="rId19" Type="http://schemas.openxmlformats.org/officeDocument/2006/relationships/image" Target="../media/image18.png"/><Relationship Id="rId31" Type="http://schemas.openxmlformats.org/officeDocument/2006/relationships/image" Target="../media/image24.png"/><Relationship Id="rId4" Type="http://schemas.openxmlformats.org/officeDocument/2006/relationships/slide" Target="slide8.xml"/><Relationship Id="rId9" Type="http://schemas.openxmlformats.org/officeDocument/2006/relationships/image" Target="../media/image13.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22.png"/><Relationship Id="rId30" Type="http://schemas.openxmlformats.org/officeDocument/2006/relationships/image" Target="../media/image47.svg"/><Relationship Id="rId35" Type="http://schemas.openxmlformats.org/officeDocument/2006/relationships/image" Target="../media/image26.png"/><Relationship Id="rId8" Type="http://schemas.openxmlformats.org/officeDocument/2006/relationships/slide" Target="slide10.xml"/><Relationship Id="rId3" Type="http://schemas.openxmlformats.org/officeDocument/2006/relationships/slide" Target="slide6.xml"/><Relationship Id="rId12" Type="http://schemas.openxmlformats.org/officeDocument/2006/relationships/image" Target="../media/image29.svg"/><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38"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28.png"/><Relationship Id="rId4" Type="http://schemas.openxmlformats.org/officeDocument/2006/relationships/image" Target="../media/image59.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26.png"/><Relationship Id="rId4"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59.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55.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9704277" y="6637593"/>
            <a:ext cx="553325" cy="559243"/>
            <a:chOff x="9999948" y="5870800"/>
            <a:chExt cx="553325" cy="559243"/>
          </a:xfrm>
        </p:grpSpPr>
        <p:sp>
          <p:nvSpPr>
            <p:cNvPr id="96" name="Freeform 96"/>
            <p:cNvSpPr/>
            <p:nvPr/>
          </p:nvSpPr>
          <p:spPr>
            <a:xfrm>
              <a:off x="9999948" y="5870800"/>
              <a:ext cx="553325" cy="559243"/>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12700" cap="sq">
              <a:solidFill>
                <a:srgbClr val="191919"/>
              </a:solidFill>
              <a:prstDash val="solid"/>
              <a:miter/>
            </a:ln>
          </p:spPr>
          <p:txBody>
            <a:bodyPr/>
            <a:lstStyle/>
            <a:p>
              <a:endParaRPr lang="en-US"/>
            </a:p>
          </p:txBody>
        </p:sp>
        <p:sp>
          <p:nvSpPr>
            <p:cNvPr id="98" name="Freeform 98" title="Stop"/>
            <p:cNvSpPr/>
            <p:nvPr/>
          </p:nvSpPr>
          <p:spPr>
            <a:xfrm rot="21503358">
              <a:off x="10049507" y="5916935"/>
              <a:ext cx="489052" cy="489054"/>
            </a:xfrm>
            <a:custGeom>
              <a:avLst/>
              <a:gdLst/>
              <a:ahLst/>
              <a:cxnLst/>
              <a:rect l="l" t="t" r="r" b="b"/>
              <a:pathLst>
                <a:path w="652072" h="652072">
                  <a:moveTo>
                    <a:pt x="0" y="0"/>
                  </a:moveTo>
                  <a:lnTo>
                    <a:pt x="652072" y="0"/>
                  </a:lnTo>
                  <a:lnTo>
                    <a:pt x="652072" y="652072"/>
                  </a:lnTo>
                  <a:lnTo>
                    <a:pt x="0" y="6520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78" name="Group 78"/>
          <p:cNvGrpSpPr/>
          <p:nvPr/>
        </p:nvGrpSpPr>
        <p:grpSpPr>
          <a:xfrm>
            <a:off x="1971371" y="7629618"/>
            <a:ext cx="434755" cy="471428"/>
            <a:chOff x="0" y="0"/>
            <a:chExt cx="806378" cy="902838"/>
          </a:xfrm>
        </p:grpSpPr>
        <p:grpSp>
          <p:nvGrpSpPr>
            <p:cNvPr id="79" name="Group 79"/>
            <p:cNvGrpSpPr/>
            <p:nvPr/>
          </p:nvGrpSpPr>
          <p:grpSpPr>
            <a:xfrm>
              <a:off x="0" y="0"/>
              <a:ext cx="806378" cy="902838"/>
              <a:chOff x="0" y="0"/>
              <a:chExt cx="117160" cy="131175"/>
            </a:xfrm>
          </p:grpSpPr>
          <p:sp>
            <p:nvSpPr>
              <p:cNvPr id="80" name="Freeform 80"/>
              <p:cNvSpPr/>
              <p:nvPr/>
            </p:nvSpPr>
            <p:spPr>
              <a:xfrm>
                <a:off x="0" y="0"/>
                <a:ext cx="117160" cy="131175"/>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28575" cap="sq">
                <a:solidFill>
                  <a:srgbClr val="191919"/>
                </a:solidFill>
                <a:prstDash val="solid"/>
                <a:miter/>
              </a:ln>
            </p:spPr>
            <p:txBody>
              <a:bodyPr/>
              <a:lstStyle/>
              <a:p>
                <a:endParaRPr lang="en-US"/>
              </a:p>
            </p:txBody>
          </p:sp>
          <p:sp>
            <p:nvSpPr>
              <p:cNvPr id="81" name="TextBox 81"/>
              <p:cNvSpPr txBox="1"/>
              <p:nvPr/>
            </p:nvSpPr>
            <p:spPr>
              <a:xfrm>
                <a:off x="0" y="-9525"/>
                <a:ext cx="117160" cy="140700"/>
              </a:xfrm>
              <a:prstGeom prst="rect">
                <a:avLst/>
              </a:prstGeom>
            </p:spPr>
            <p:txBody>
              <a:bodyPr lIns="190500" tIns="190500" rIns="190500" bIns="190500" rtlCol="0" anchor="ctr"/>
              <a:lstStyle/>
              <a:p>
                <a:pPr algn="ctr">
                  <a:lnSpc>
                    <a:spcPts val="1820"/>
                  </a:lnSpc>
                </a:pPr>
                <a:endParaRPr/>
              </a:p>
            </p:txBody>
          </p:sp>
        </p:grpSp>
        <p:sp>
          <p:nvSpPr>
            <p:cNvPr id="82" name="Freeform 82" title="1"/>
            <p:cNvSpPr/>
            <p:nvPr/>
          </p:nvSpPr>
          <p:spPr>
            <a:xfrm rot="-96642">
              <a:off x="39189" y="92410"/>
              <a:ext cx="712713" cy="712713"/>
            </a:xfrm>
            <a:custGeom>
              <a:avLst/>
              <a:gdLst/>
              <a:ahLst/>
              <a:cxnLst/>
              <a:rect l="l" t="t" r="r" b="b"/>
              <a:pathLst>
                <a:path w="712713" h="712713">
                  <a:moveTo>
                    <a:pt x="0" y="0"/>
                  </a:moveTo>
                  <a:lnTo>
                    <a:pt x="712713" y="0"/>
                  </a:lnTo>
                  <a:lnTo>
                    <a:pt x="712713" y="712713"/>
                  </a:lnTo>
                  <a:lnTo>
                    <a:pt x="0" y="7127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cxnSp>
        <p:nvCxnSpPr>
          <p:cNvPr id="18" name="Straight Arrow Connector 17" descr="proceed down to choices" title="down arrow">
            <a:extLst>
              <a:ext uri="{FF2B5EF4-FFF2-40B4-BE49-F238E27FC236}">
                <a16:creationId xmlns:a16="http://schemas.microsoft.com/office/drawing/2014/main" id="{3148198C-39D3-52C4-F6DF-2359BC436164}"/>
              </a:ext>
              <a:ext uri="{C183D7F6-B498-43B3-948B-1728B52AA6E4}">
                <adec:decorative xmlns="" xmlns:adec="http://schemas.microsoft.com/office/drawing/2017/decorative" val="1"/>
              </a:ext>
            </a:extLst>
          </p:cNvPr>
          <p:cNvCxnSpPr/>
          <p:nvPr/>
        </p:nvCxnSpPr>
        <p:spPr>
          <a:xfrm>
            <a:off x="2177452" y="2467717"/>
            <a:ext cx="0" cy="12838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7" name="AutoShape 49" title="small down ">
            <a:extLst>
              <a:ext uri="{FF2B5EF4-FFF2-40B4-BE49-F238E27FC236}">
                <a16:creationId xmlns:a16="http://schemas.microsoft.com/office/drawing/2014/main" id="{F81CCE4A-5770-3A2D-AF6D-C4BDE969E8A5}"/>
              </a:ext>
              <a:ext uri="{C183D7F6-B498-43B3-948B-1728B52AA6E4}">
                <adec:decorative xmlns="" xmlns:adec="http://schemas.microsoft.com/office/drawing/2017/decorative" val="1"/>
              </a:ext>
            </a:extLst>
          </p:cNvPr>
          <p:cNvSpPr/>
          <p:nvPr/>
        </p:nvSpPr>
        <p:spPr>
          <a:xfrm flipV="1">
            <a:off x="10111682" y="2629329"/>
            <a:ext cx="0" cy="2511028"/>
          </a:xfrm>
          <a:prstGeom prst="line">
            <a:avLst/>
          </a:prstGeom>
          <a:ln w="38100" cap="flat">
            <a:solidFill>
              <a:srgbClr val="000000"/>
            </a:solidFill>
            <a:prstDash val="solid"/>
            <a:headEnd type="none" w="sm" len="sm"/>
            <a:tailEnd type="none" w="sm" len="sm"/>
          </a:ln>
        </p:spPr>
        <p:txBody>
          <a:bodyPr/>
          <a:lstStyle/>
          <a:p>
            <a:endParaRPr lang="en-US"/>
          </a:p>
        </p:txBody>
      </p:sp>
      <p:sp>
        <p:nvSpPr>
          <p:cNvPr id="248" name="AutoShape 49">
            <a:extLst>
              <a:ext uri="{FF2B5EF4-FFF2-40B4-BE49-F238E27FC236}">
                <a16:creationId xmlns:a16="http://schemas.microsoft.com/office/drawing/2014/main" id="{36F9F455-8410-2CA0-C0C8-07B715536B36}"/>
              </a:ext>
            </a:extLst>
          </p:cNvPr>
          <p:cNvSpPr/>
          <p:nvPr/>
        </p:nvSpPr>
        <p:spPr>
          <a:xfrm>
            <a:off x="9905461" y="5613287"/>
            <a:ext cx="0" cy="82440"/>
          </a:xfrm>
          <a:prstGeom prst="line">
            <a:avLst/>
          </a:prstGeom>
          <a:ln w="38100" cap="flat">
            <a:solidFill>
              <a:srgbClr val="000000"/>
            </a:solidFill>
            <a:prstDash val="solid"/>
            <a:headEnd type="none" w="sm" len="sm"/>
            <a:tailEnd type="none" w="sm" len="sm"/>
          </a:ln>
        </p:spPr>
        <p:txBody>
          <a:bodyPr/>
          <a:lstStyle/>
          <a:p>
            <a:endParaRPr lang="en-US"/>
          </a:p>
        </p:txBody>
      </p:sp>
      <p:sp>
        <p:nvSpPr>
          <p:cNvPr id="47" name="TextBox 47"/>
          <p:cNvSpPr txBox="1"/>
          <p:nvPr/>
        </p:nvSpPr>
        <p:spPr>
          <a:xfrm>
            <a:off x="8831566" y="7225388"/>
            <a:ext cx="2250169" cy="869668"/>
          </a:xfrm>
          <a:prstGeom prst="rect">
            <a:avLst/>
          </a:prstGeom>
          <a:solidFill>
            <a:schemeClr val="bg1"/>
          </a:solidFill>
          <a:ln w="28575">
            <a:solidFill>
              <a:schemeClr val="tx1"/>
            </a:solidFill>
          </a:ln>
        </p:spPr>
        <p:txBody>
          <a:bodyPr lIns="190500" tIns="190500" rIns="190500" bIns="190500" rtlCol="0" anchor="ctr"/>
          <a:lstStyle/>
          <a:p>
            <a:pPr algn="ctr">
              <a:lnSpc>
                <a:spcPts val="1950"/>
              </a:lnSpc>
            </a:pPr>
            <a:r>
              <a:rPr lang="en-US" sz="1400" dirty="0">
                <a:solidFill>
                  <a:srgbClr val="000000"/>
                </a:solidFill>
                <a:latin typeface="Nourd Light" panose="020B0604020202020204" charset="0"/>
                <a:ea typeface="Nourd Light"/>
                <a:cs typeface="Nourd Light"/>
                <a:sym typeface="Nourd Light"/>
              </a:rPr>
              <a:t>Obtain Board Approval </a:t>
            </a:r>
            <a:r>
              <a:rPr lang="en-US" sz="1600" b="1" u="sng" dirty="0">
                <a:solidFill>
                  <a:srgbClr val="000000"/>
                </a:solidFill>
                <a:latin typeface="Nourd Light" panose="020B0604020202020204" charset="0"/>
                <a:ea typeface="Nourd Light Bold"/>
                <a:cs typeface="Nourd Light Bold"/>
                <a:sym typeface="Nourd Light Bold"/>
              </a:rPr>
              <a:t>BEFORE</a:t>
            </a:r>
            <a:r>
              <a:rPr lang="en-US" sz="1600" dirty="0">
                <a:solidFill>
                  <a:srgbClr val="000000"/>
                </a:solidFill>
                <a:latin typeface="Nourd Light" panose="020B0604020202020204" charset="0"/>
                <a:ea typeface="Nourd Light"/>
                <a:cs typeface="Nourd Light"/>
                <a:sym typeface="Nourd Light"/>
              </a:rPr>
              <a:t> </a:t>
            </a:r>
            <a:r>
              <a:rPr lang="en-US" sz="1400" dirty="0" smtClean="0">
                <a:solidFill>
                  <a:srgbClr val="000000"/>
                </a:solidFill>
                <a:latin typeface="Nourd Light" panose="020B0604020202020204" charset="0"/>
                <a:ea typeface="Nourd Light"/>
                <a:cs typeface="Nourd Light"/>
                <a:sym typeface="Nourd Light"/>
              </a:rPr>
              <a:t>proceeding</a:t>
            </a:r>
          </a:p>
          <a:p>
            <a:pPr algn="ctr">
              <a:lnSpc>
                <a:spcPts val="1950"/>
              </a:lnSpc>
            </a:pPr>
            <a:r>
              <a:rPr lang="en-US" sz="1400" dirty="0" smtClean="0">
                <a:solidFill>
                  <a:srgbClr val="000000"/>
                </a:solidFill>
                <a:latin typeface="Nourd Light" panose="020B0604020202020204" charset="0"/>
                <a:ea typeface="Nourd Light"/>
                <a:cs typeface="Nourd Light"/>
                <a:sym typeface="Nourd Light"/>
              </a:rPr>
              <a:t>To STEP 3</a:t>
            </a:r>
            <a:endParaRPr lang="en-US" sz="1400" dirty="0">
              <a:solidFill>
                <a:srgbClr val="000000"/>
              </a:solidFill>
              <a:latin typeface="Nourd Light" panose="020B0604020202020204" charset="0"/>
              <a:ea typeface="Nourd Light"/>
              <a:cs typeface="Nourd Light"/>
              <a:sym typeface="Nourd Light"/>
            </a:endParaRPr>
          </a:p>
        </p:txBody>
      </p:sp>
      <p:sp>
        <p:nvSpPr>
          <p:cNvPr id="249" name="Bd.Res.Required">
            <a:extLst>
              <a:ext uri="{FF2B5EF4-FFF2-40B4-BE49-F238E27FC236}">
                <a16:creationId xmlns:a16="http://schemas.microsoft.com/office/drawing/2014/main" id="{48FA1BD5-60DC-B86E-CC04-1943243B845A}"/>
              </a:ext>
              <a:ext uri="{C183D7F6-B498-43B3-948B-1728B52AA6E4}">
                <adec:decorative xmlns="" xmlns:adec="http://schemas.microsoft.com/office/drawing/2017/decorative" val="1"/>
              </a:ext>
            </a:extLst>
          </p:cNvPr>
          <p:cNvSpPr/>
          <p:nvPr/>
        </p:nvSpPr>
        <p:spPr>
          <a:xfrm>
            <a:off x="9273471" y="5071220"/>
            <a:ext cx="1533396" cy="1179047"/>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latin typeface="Nourd Light" panose="020B0604020202020204" charset="0"/>
              </a:rPr>
              <a:t>YES</a:t>
            </a:r>
            <a:r>
              <a:rPr lang="en-US" b="1" dirty="0" smtClean="0">
                <a:latin typeface="Nourd Light" panose="020B0604020202020204" charset="0"/>
              </a:rPr>
              <a:t>?</a:t>
            </a:r>
          </a:p>
          <a:p>
            <a:pPr algn="ctr"/>
            <a:r>
              <a:rPr lang="en-US" sz="1200" b="1" dirty="0" smtClean="0">
                <a:latin typeface="Nourd Light" panose="020B0604020202020204" charset="0"/>
              </a:rPr>
              <a:t>Amount Exceeds $114,800</a:t>
            </a:r>
          </a:p>
          <a:p>
            <a:pPr algn="ctr"/>
            <a:r>
              <a:rPr lang="en-US" sz="1200" b="1" dirty="0" smtClean="0">
                <a:latin typeface="Nourd Light" panose="020B0604020202020204" charset="0"/>
              </a:rPr>
              <a:t>(</a:t>
            </a:r>
            <a:r>
              <a:rPr lang="en-US" sz="1200" b="1" dirty="0">
                <a:latin typeface="Nourd Light" panose="020B0604020202020204" charset="0"/>
              </a:rPr>
              <a:t>click here for more information</a:t>
            </a:r>
            <a:r>
              <a:rPr lang="en-US" sz="1200" b="1" dirty="0"/>
              <a:t>)</a:t>
            </a:r>
          </a:p>
        </p:txBody>
      </p:sp>
      <p:grpSp>
        <p:nvGrpSpPr>
          <p:cNvPr id="252" name="Group 251" title="bd. app. 114 or more">
            <a:extLst>
              <a:ext uri="{FF2B5EF4-FFF2-40B4-BE49-F238E27FC236}">
                <a16:creationId xmlns:a16="http://schemas.microsoft.com/office/drawing/2014/main" id="{27164891-C816-F126-7448-437C4706F19F}"/>
              </a:ext>
              <a:ext uri="{C183D7F6-B498-43B3-948B-1728B52AA6E4}">
                <adec:decorative xmlns="" xmlns:adec="http://schemas.microsoft.com/office/drawing/2017/decorative" val="1"/>
              </a:ext>
            </a:extLst>
          </p:cNvPr>
          <p:cNvGrpSpPr/>
          <p:nvPr/>
        </p:nvGrpSpPr>
        <p:grpSpPr>
          <a:xfrm>
            <a:off x="9018733" y="3711373"/>
            <a:ext cx="2088923" cy="912145"/>
            <a:chOff x="7785596" y="4622812"/>
            <a:chExt cx="2088923" cy="912145"/>
          </a:xfrm>
        </p:grpSpPr>
        <p:sp>
          <p:nvSpPr>
            <p:cNvPr id="38" name="TextBox 38"/>
            <p:cNvSpPr txBox="1"/>
            <p:nvPr/>
          </p:nvSpPr>
          <p:spPr>
            <a:xfrm>
              <a:off x="7785596" y="4622812"/>
              <a:ext cx="1797375" cy="912145"/>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a:cs typeface="Nourd Light"/>
                  <a:sym typeface="Nourd Light"/>
                </a:rPr>
                <a:t>Does the contract EXCEED $114,800 </a:t>
              </a:r>
            </a:p>
            <a:p>
              <a:pPr algn="ctr">
                <a:lnSpc>
                  <a:spcPts val="1820"/>
                </a:lnSpc>
              </a:pPr>
              <a:r>
                <a:rPr lang="en-US" sz="1200" dirty="0">
                  <a:solidFill>
                    <a:srgbClr val="000000"/>
                  </a:solidFill>
                  <a:latin typeface="Nourd Light" panose="020B0604020202020204" charset="0"/>
                  <a:ea typeface="Nourd Light"/>
                  <a:cs typeface="Nourd Light"/>
                  <a:sym typeface="Nourd Light"/>
                </a:rPr>
                <a:t>(2025)</a:t>
              </a:r>
              <a:endParaRPr lang="en-US" sz="1200" b="1" dirty="0">
                <a:solidFill>
                  <a:srgbClr val="000000"/>
                </a:solidFill>
                <a:latin typeface="Nourd Light" panose="020B0604020202020204" charset="0"/>
                <a:ea typeface="Nourd Light Bold"/>
                <a:cs typeface="Nourd Light Bold"/>
                <a:sym typeface="Nourd Light Bold"/>
              </a:endParaRPr>
            </a:p>
          </p:txBody>
        </p:sp>
        <p:sp>
          <p:nvSpPr>
            <p:cNvPr id="251" name="AutoShape 36">
              <a:extLst>
                <a:ext uri="{FF2B5EF4-FFF2-40B4-BE49-F238E27FC236}">
                  <a16:creationId xmlns:a16="http://schemas.microsoft.com/office/drawing/2014/main" id="{7BB4D8EF-000F-8F2C-B580-1061D59E3EFA}"/>
                </a:ext>
              </a:extLst>
            </p:cNvPr>
            <p:cNvSpPr/>
            <p:nvPr/>
          </p:nvSpPr>
          <p:spPr>
            <a:xfrm>
              <a:off x="9582971" y="5085661"/>
              <a:ext cx="291548" cy="0"/>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2" name="Group 11" title="step2">
            <a:extLst>
              <a:ext uri="{C183D7F6-B498-43B3-948B-1728B52AA6E4}">
                <adec:decorative xmlns="" xmlns:adec="http://schemas.microsoft.com/office/drawing/2017/decorative" val="1"/>
              </a:ext>
            </a:extLst>
          </p:cNvPr>
          <p:cNvGrpSpPr/>
          <p:nvPr/>
        </p:nvGrpSpPr>
        <p:grpSpPr>
          <a:xfrm>
            <a:off x="9097736" y="848384"/>
            <a:ext cx="2043550" cy="1779014"/>
            <a:chOff x="8383150" y="1715529"/>
            <a:chExt cx="1988152" cy="1779014"/>
          </a:xfrm>
        </p:grpSpPr>
        <p:grpSp>
          <p:nvGrpSpPr>
            <p:cNvPr id="206" name="Group 205">
              <a:extLst>
                <a:ext uri="{FF2B5EF4-FFF2-40B4-BE49-F238E27FC236}">
                  <a16:creationId xmlns:a16="http://schemas.microsoft.com/office/drawing/2014/main" id="{F57C3CFF-8F76-79F5-DFB1-C25AEE52B4D3}"/>
                </a:ext>
              </a:extLst>
            </p:cNvPr>
            <p:cNvGrpSpPr/>
            <p:nvPr/>
          </p:nvGrpSpPr>
          <p:grpSpPr>
            <a:xfrm>
              <a:off x="8383150" y="2261629"/>
              <a:ext cx="1988152" cy="1232914"/>
              <a:chOff x="8255612" y="2091022"/>
              <a:chExt cx="1988152" cy="1202838"/>
            </a:xfrm>
          </p:grpSpPr>
          <p:sp>
            <p:nvSpPr>
              <p:cNvPr id="10" name="Freeform 10" title="bd. app"/>
              <p:cNvSpPr/>
              <p:nvPr/>
            </p:nvSpPr>
            <p:spPr>
              <a:xfrm>
                <a:off x="8255612" y="2091022"/>
                <a:ext cx="1988152" cy="1202838"/>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4">
                  <a:extLst>
                    <a:ext uri="{96DAC541-7B7A-43D3-8B79-37D633B846F1}">
                      <asvg:svgBlip xmlns="" xmlns:asvg="http://schemas.microsoft.com/office/drawing/2016/SVG/main" r:embed="rId5"/>
                    </a:ext>
                  </a:extLst>
                </a:blip>
                <a:stretch>
                  <a:fillRect l="-605" r="-605"/>
                </a:stretch>
              </a:blipFill>
              <a:ln w="38100" cap="sq">
                <a:solidFill>
                  <a:srgbClr val="000000"/>
                </a:solidFill>
                <a:prstDash val="solid"/>
                <a:miter/>
              </a:ln>
            </p:spPr>
            <p:txBody>
              <a:bodyPr/>
              <a:lstStyle/>
              <a:p>
                <a:r>
                  <a:rPr lang="en-US" err="1"/>
                  <a:t>Bd</a:t>
                </a:r>
                <a:r>
                  <a:rPr lang="en-US"/>
                  <a:t> app</a:t>
                </a:r>
              </a:p>
            </p:txBody>
          </p:sp>
          <p:sp>
            <p:nvSpPr>
              <p:cNvPr id="13" name="TextBox 13"/>
              <p:cNvSpPr txBox="1"/>
              <p:nvPr/>
            </p:nvSpPr>
            <p:spPr>
              <a:xfrm>
                <a:off x="8357098" y="2212016"/>
                <a:ext cx="1785179" cy="955219"/>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a:solidFill>
                      <a:srgbClr val="000000"/>
                    </a:solidFill>
                    <a:latin typeface="Nourd Light Bold"/>
                    <a:ea typeface="Nourd Light Bold"/>
                    <a:cs typeface="Nourd Light Bold"/>
                    <a:sym typeface="Nourd Light Bold"/>
                  </a:rPr>
                  <a:t>BOARD APPROVAL</a:t>
                </a:r>
              </a:p>
            </p:txBody>
          </p:sp>
        </p:grpSp>
        <p:sp>
          <p:nvSpPr>
            <p:cNvPr id="254" name="TextBox 13">
              <a:extLst>
                <a:ext uri="{FF2B5EF4-FFF2-40B4-BE49-F238E27FC236}">
                  <a16:creationId xmlns:a16="http://schemas.microsoft.com/office/drawing/2014/main" id="{294FF093-6728-4220-9D0A-AF84BD56EB9E}"/>
                </a:ext>
                <a:ext uri="{C183D7F6-B498-43B3-948B-1728B52AA6E4}">
                  <adec:decorative xmlns="" xmlns:adec="http://schemas.microsoft.com/office/drawing/2017/decorative" val="1"/>
                </a:ext>
              </a:extLst>
            </p:cNvPr>
            <p:cNvSpPr txBox="1"/>
            <p:nvPr/>
          </p:nvSpPr>
          <p:spPr>
            <a:xfrm>
              <a:off x="8715537" y="1715529"/>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a:solidFill>
                    <a:srgbClr val="000000"/>
                  </a:solidFill>
                  <a:latin typeface="Nourd Light Bold"/>
                  <a:ea typeface="Nourd Light Bold"/>
                  <a:cs typeface="Nourd Light Bold"/>
                  <a:sym typeface="Nourd Light Bold"/>
                </a:rPr>
                <a:t>STEP 2</a:t>
              </a:r>
              <a:r>
                <a:rPr lang="en-US" sz="1800" b="1">
                  <a:solidFill>
                    <a:srgbClr val="000000"/>
                  </a:solidFill>
                  <a:latin typeface="Nourd Light Bold"/>
                  <a:ea typeface="Nourd Light Bold"/>
                  <a:cs typeface="Nourd Light Bold"/>
                  <a:sym typeface="Nourd Light Bold"/>
                </a:rPr>
                <a:t> </a:t>
              </a:r>
            </a:p>
          </p:txBody>
        </p:sp>
      </p:grpSp>
      <p:grpSp>
        <p:nvGrpSpPr>
          <p:cNvPr id="48" name="Group 47"/>
          <p:cNvGrpSpPr/>
          <p:nvPr/>
        </p:nvGrpSpPr>
        <p:grpSpPr>
          <a:xfrm>
            <a:off x="14073999" y="850315"/>
            <a:ext cx="2158031" cy="6854964"/>
            <a:chOff x="14073999" y="850315"/>
            <a:chExt cx="2158031" cy="6854964"/>
          </a:xfrm>
        </p:grpSpPr>
        <p:sp>
          <p:nvSpPr>
            <p:cNvPr id="217" name="AutoShape 49" title="step 3">
              <a:extLst>
                <a:ext uri="{FF2B5EF4-FFF2-40B4-BE49-F238E27FC236}">
                  <a16:creationId xmlns:a16="http://schemas.microsoft.com/office/drawing/2014/main" id="{9F545D3A-3C26-A9E7-B83B-0A9699C249AE}"/>
                </a:ext>
                <a:ext uri="{C183D7F6-B498-43B3-948B-1728B52AA6E4}">
                  <adec:decorative xmlns="" xmlns:adec="http://schemas.microsoft.com/office/drawing/2017/decorative" val="1"/>
                </a:ext>
              </a:extLst>
            </p:cNvPr>
            <p:cNvSpPr/>
            <p:nvPr/>
          </p:nvSpPr>
          <p:spPr>
            <a:xfrm flipV="1">
              <a:off x="14857592" y="2658233"/>
              <a:ext cx="0" cy="5047046"/>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5" name="Group 14" title="step 3 stuff">
              <a:extLst>
                <a:ext uri="{C183D7F6-B498-43B3-948B-1728B52AA6E4}">
                  <adec:decorative xmlns="" xmlns:adec="http://schemas.microsoft.com/office/drawing/2017/decorative" val="1"/>
                </a:ext>
              </a:extLst>
            </p:cNvPr>
            <p:cNvGrpSpPr/>
            <p:nvPr/>
          </p:nvGrpSpPr>
          <p:grpSpPr>
            <a:xfrm>
              <a:off x="14073999" y="850315"/>
              <a:ext cx="2158031" cy="1858382"/>
              <a:chOff x="13101393" y="1638300"/>
              <a:chExt cx="2158031" cy="1858382"/>
            </a:xfrm>
          </p:grpSpPr>
          <p:sp>
            <p:nvSpPr>
              <p:cNvPr id="253" name="TextBox 13">
                <a:extLst>
                  <a:ext uri="{FF2B5EF4-FFF2-40B4-BE49-F238E27FC236}">
                    <a16:creationId xmlns:a16="http://schemas.microsoft.com/office/drawing/2014/main" id="{50D0A833-DE15-1E0C-0A4C-2A487AC15226}"/>
                  </a:ext>
                  <a:ext uri="{C183D7F6-B498-43B3-948B-1728B52AA6E4}">
                    <adec:decorative xmlns="" xmlns:adec="http://schemas.microsoft.com/office/drawing/2017/decorative" val="1"/>
                  </a:ext>
                </a:extLst>
              </p:cNvPr>
              <p:cNvSpPr txBox="1"/>
              <p:nvPr/>
            </p:nvSpPr>
            <p:spPr>
              <a:xfrm>
                <a:off x="13439642" y="1638300"/>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a:solidFill>
                      <a:srgbClr val="000000"/>
                    </a:solidFill>
                    <a:latin typeface="Nourd Light Bold"/>
                    <a:ea typeface="Nourd Light Bold"/>
                    <a:cs typeface="Nourd Light Bold"/>
                    <a:sym typeface="Nourd Light Bold"/>
                  </a:rPr>
                  <a:t>STEP 3</a:t>
                </a:r>
                <a:r>
                  <a:rPr lang="en-US" sz="1800" b="1">
                    <a:solidFill>
                      <a:srgbClr val="000000"/>
                    </a:solidFill>
                    <a:latin typeface="Nourd Light Bold"/>
                    <a:ea typeface="Nourd Light Bold"/>
                    <a:cs typeface="Nourd Light Bold"/>
                    <a:sym typeface="Nourd Light Bold"/>
                  </a:rPr>
                  <a:t>: </a:t>
                </a:r>
              </a:p>
            </p:txBody>
          </p:sp>
          <p:grpSp>
            <p:nvGrpSpPr>
              <p:cNvPr id="218" name="Group 217">
                <a:extLst>
                  <a:ext uri="{FF2B5EF4-FFF2-40B4-BE49-F238E27FC236}">
                    <a16:creationId xmlns:a16="http://schemas.microsoft.com/office/drawing/2014/main" id="{A7A6E44F-EE45-6FF3-AC4E-3FCE38DE03BD}"/>
                  </a:ext>
                  <a:ext uri="{C183D7F6-B498-43B3-948B-1728B52AA6E4}">
                    <adec:decorative xmlns="" xmlns:adec="http://schemas.microsoft.com/office/drawing/2017/decorative" val="1"/>
                  </a:ext>
                </a:extLst>
              </p:cNvPr>
              <p:cNvGrpSpPr/>
              <p:nvPr/>
            </p:nvGrpSpPr>
            <p:grpSpPr>
              <a:xfrm>
                <a:off x="13101393" y="2184400"/>
                <a:ext cx="2158031" cy="1312282"/>
                <a:chOff x="8106948" y="2062963"/>
                <a:chExt cx="2158031" cy="1118523"/>
              </a:xfrm>
            </p:grpSpPr>
            <p:sp>
              <p:nvSpPr>
                <p:cNvPr id="219" name="Freeform 10" title="CAT ">
                  <a:extLst>
                    <a:ext uri="{FF2B5EF4-FFF2-40B4-BE49-F238E27FC236}">
                      <a16:creationId xmlns:a16="http://schemas.microsoft.com/office/drawing/2014/main" id="{DB71C18C-32AD-DCEA-E0A0-BFED30139142}"/>
                    </a:ext>
                  </a:extLst>
                </p:cNvPr>
                <p:cNvSpPr/>
                <p:nvPr/>
              </p:nvSpPr>
              <p:spPr>
                <a:xfrm>
                  <a:off x="8106948" y="2062963"/>
                  <a:ext cx="2158031" cy="1118523"/>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4">
                    <a:extLst>
                      <a:ext uri="{96DAC541-7B7A-43D3-8B79-37D633B846F1}">
                        <asvg:svgBlip xmlns="" xmlns:asvg="http://schemas.microsoft.com/office/drawing/2016/SVG/main" r:embed="rId5"/>
                      </a:ext>
                    </a:extLst>
                  </a:blip>
                  <a:stretch>
                    <a:fillRect l="-605" r="-605"/>
                  </a:stretch>
                </a:blipFill>
                <a:ln w="38100" cap="sq">
                  <a:solidFill>
                    <a:srgbClr val="000000"/>
                  </a:solidFill>
                  <a:prstDash val="solid"/>
                  <a:miter/>
                </a:ln>
              </p:spPr>
              <p:txBody>
                <a:bodyPr/>
                <a:lstStyle/>
                <a:p>
                  <a:endParaRPr lang="en-US"/>
                </a:p>
              </p:txBody>
            </p:sp>
            <p:sp>
              <p:nvSpPr>
                <p:cNvPr id="220" name="TextBox 13">
                  <a:extLst>
                    <a:ext uri="{FF2B5EF4-FFF2-40B4-BE49-F238E27FC236}">
                      <a16:creationId xmlns:a16="http://schemas.microsoft.com/office/drawing/2014/main" id="{623FB229-74E7-B351-91CA-D66A56EE1CB4}"/>
                    </a:ext>
                  </a:extLst>
                </p:cNvPr>
                <p:cNvSpPr txBox="1"/>
                <p:nvPr/>
              </p:nvSpPr>
              <p:spPr>
                <a:xfrm>
                  <a:off x="8258548" y="2171856"/>
                  <a:ext cx="1914943" cy="903959"/>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a:solidFill>
                        <a:srgbClr val="000000"/>
                      </a:solidFill>
                      <a:latin typeface="Nourd Light Bold"/>
                      <a:ea typeface="Nourd Light Bold"/>
                      <a:cs typeface="Nourd Light Bold"/>
                      <a:sym typeface="Nourd Light Bold"/>
                    </a:rPr>
                    <a:t>CONTRACT APPROVAL TRANSMITTAL</a:t>
                  </a:r>
                </a:p>
              </p:txBody>
            </p:sp>
          </p:grpSp>
        </p:grpSp>
      </p:grpSp>
      <p:sp>
        <p:nvSpPr>
          <p:cNvPr id="115" name="Freeform 115" title="reminder1">
            <a:extLst>
              <a:ext uri="{C183D7F6-B498-43B3-948B-1728B52AA6E4}">
                <adec:decorative xmlns="" xmlns:adec="http://schemas.microsoft.com/office/drawing/2017/decorative" val="1"/>
              </a:ext>
            </a:extLst>
          </p:cNvPr>
          <p:cNvSpPr/>
          <p:nvPr/>
        </p:nvSpPr>
        <p:spPr>
          <a:xfrm>
            <a:off x="13229219" y="6627862"/>
            <a:ext cx="463937" cy="578703"/>
          </a:xfrm>
          <a:custGeom>
            <a:avLst/>
            <a:gdLst/>
            <a:ahLst/>
            <a:cxnLst/>
            <a:rect l="l" t="t" r="r" b="b"/>
            <a:pathLst>
              <a:path w="364319" h="501644">
                <a:moveTo>
                  <a:pt x="0" y="0"/>
                </a:moveTo>
                <a:lnTo>
                  <a:pt x="364319" y="0"/>
                </a:lnTo>
                <a:lnTo>
                  <a:pt x="364319" y="501645"/>
                </a:lnTo>
                <a:lnTo>
                  <a:pt x="0" y="501645"/>
                </a:lnTo>
                <a:lnTo>
                  <a:pt x="0" y="0"/>
                </a:lnTo>
                <a:close/>
              </a:path>
            </a:pathLst>
          </a:custGeom>
          <a:blipFill dpi="0" rotWithShape="1">
            <a:blip r:embed="rId6">
              <a:extLst>
                <a:ext uri="{96DAC541-7B7A-43D3-8B79-37D633B846F1}">
                  <asvg:svgBlip xmlns="" xmlns:asvg="http://schemas.microsoft.com/office/drawing/2016/SVG/main" r:embed="rId7"/>
                </a:ext>
              </a:extLst>
            </a:blip>
            <a:srcRect/>
            <a:stretch>
              <a:fillRect/>
            </a:stretch>
          </a:blipFill>
          <a:ln w="19050">
            <a:solidFill>
              <a:schemeClr val="tx1"/>
            </a:solidFill>
          </a:ln>
        </p:spPr>
        <p:txBody>
          <a:bodyPr/>
          <a:lstStyle/>
          <a:p>
            <a:endParaRPr lang="en-US"/>
          </a:p>
        </p:txBody>
      </p:sp>
      <p:sp>
        <p:nvSpPr>
          <p:cNvPr id="180" name="Bd.Res.NO">
            <a:extLst>
              <a:ext uri="{FF2B5EF4-FFF2-40B4-BE49-F238E27FC236}">
                <a16:creationId xmlns:a16="http://schemas.microsoft.com/office/drawing/2014/main" id="{6C373E2B-8EBE-4C2F-9A49-AD086D23A499}"/>
              </a:ext>
              <a:ext uri="{C183D7F6-B498-43B3-948B-1728B52AA6E4}">
                <adec:decorative xmlns="" xmlns:adec="http://schemas.microsoft.com/office/drawing/2017/decorative" val="1"/>
              </a:ext>
            </a:extLst>
          </p:cNvPr>
          <p:cNvSpPr/>
          <p:nvPr/>
        </p:nvSpPr>
        <p:spPr>
          <a:xfrm>
            <a:off x="11232889" y="3605325"/>
            <a:ext cx="1675555" cy="1171364"/>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Nourd Light" panose="020B0604020202020204" charset="0"/>
              </a:rPr>
              <a:t>NO?</a:t>
            </a:r>
          </a:p>
          <a:p>
            <a:pPr algn="ctr"/>
            <a:r>
              <a:rPr lang="en-US" sz="1200" b="1" dirty="0" smtClean="0">
                <a:latin typeface="Nourd Light" panose="020B0604020202020204" charset="0"/>
              </a:rPr>
              <a:t>Under </a:t>
            </a:r>
            <a:r>
              <a:rPr lang="en-US" sz="1200" b="1" dirty="0">
                <a:latin typeface="Nourd Light" panose="020B0604020202020204" charset="0"/>
              </a:rPr>
              <a:t>$114,800 </a:t>
            </a:r>
            <a:endParaRPr lang="en-US" sz="1200" b="1" dirty="0" smtClean="0">
              <a:latin typeface="Nourd Light" panose="020B0604020202020204" charset="0"/>
            </a:endParaRPr>
          </a:p>
          <a:p>
            <a:pPr algn="ctr"/>
            <a:r>
              <a:rPr lang="en-US" sz="1200" b="1" dirty="0" smtClean="0">
                <a:latin typeface="Nourd Light" panose="020B0604020202020204" charset="0"/>
              </a:rPr>
              <a:t>Go to </a:t>
            </a:r>
            <a:r>
              <a:rPr lang="en-US" sz="1200" b="1" u="sng" dirty="0" smtClean="0">
                <a:latin typeface="Nourd Light" panose="020B0604020202020204" charset="0"/>
              </a:rPr>
              <a:t>STEP 3</a:t>
            </a:r>
            <a:r>
              <a:rPr lang="en-US" sz="1200" b="1" dirty="0" smtClean="0">
                <a:latin typeface="Nourd Light" panose="020B0604020202020204" charset="0"/>
              </a:rPr>
              <a:t> </a:t>
            </a:r>
          </a:p>
          <a:p>
            <a:pPr algn="ctr"/>
            <a:r>
              <a:rPr lang="en-US" sz="1200" b="1" dirty="0" smtClean="0">
                <a:latin typeface="Nourd Light" panose="020B0604020202020204" charset="0"/>
              </a:rPr>
              <a:t>(Board approval not required)</a:t>
            </a:r>
            <a:endParaRPr lang="en-US" sz="1200" b="1" dirty="0">
              <a:latin typeface="Nourd Light" panose="020B0604020202020204" charset="0"/>
            </a:endParaRPr>
          </a:p>
        </p:txBody>
      </p:sp>
      <p:sp>
        <p:nvSpPr>
          <p:cNvPr id="35" name="TextBox 35">
            <a:extLst>
              <a:ext uri="{C183D7F6-B498-43B3-948B-1728B52AA6E4}">
                <adec:decorative xmlns="" xmlns:adec="http://schemas.microsoft.com/office/drawing/2017/decorative" val="1"/>
              </a:ext>
            </a:extLst>
          </p:cNvPr>
          <p:cNvSpPr txBox="1"/>
          <p:nvPr/>
        </p:nvSpPr>
        <p:spPr>
          <a:xfrm>
            <a:off x="13735486" y="3629094"/>
            <a:ext cx="2087458" cy="1255278"/>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Bold"/>
                <a:cs typeface="Nourd Light Bold"/>
                <a:sym typeface="Nourd Light Bold"/>
              </a:rPr>
              <a:t>Obtain current edition at </a:t>
            </a:r>
            <a:r>
              <a:rPr lang="en-US" sz="1400" dirty="0">
                <a:solidFill>
                  <a:srgbClr val="000000"/>
                </a:solidFill>
                <a:latin typeface="Nourd Light" panose="020B0604020202020204" charset="0"/>
                <a:ea typeface="Nourd Light"/>
                <a:cs typeface="Nourd Light"/>
                <a:sym typeface="Nourd Light"/>
              </a:rPr>
              <a:t>the Purchasing Department’s </a:t>
            </a:r>
            <a:r>
              <a:rPr lang="en-US" sz="1400" dirty="0" smtClean="0">
                <a:solidFill>
                  <a:srgbClr val="000000"/>
                </a:solidFill>
                <a:latin typeface="Nourd Light" panose="020B0604020202020204" charset="0"/>
                <a:ea typeface="Nourd Light"/>
                <a:cs typeface="Nourd Light"/>
                <a:sym typeface="Nourd Light"/>
              </a:rPr>
              <a:t>webpage </a:t>
            </a:r>
            <a:r>
              <a:rPr lang="en-US" sz="1400" u="sng" dirty="0" smtClean="0">
                <a:solidFill>
                  <a:srgbClr val="000000"/>
                </a:solidFill>
                <a:latin typeface="Nourd Light" panose="020B0604020202020204" charset="0"/>
                <a:ea typeface="Nourd Light"/>
                <a:cs typeface="Nourd Light"/>
                <a:sym typeface="Nourd Light"/>
                <a:hlinkClick r:id="rId8" tooltip="http://www.ccsf.edu/purchasing"/>
              </a:rPr>
              <a:t>here</a:t>
            </a:r>
            <a:r>
              <a:rPr lang="en-US" sz="1400" dirty="0">
                <a:solidFill>
                  <a:srgbClr val="000000"/>
                </a:solidFill>
                <a:latin typeface="Nourd Light" panose="020B0604020202020204" charset="0"/>
                <a:ea typeface="Nourd Light"/>
                <a:cs typeface="Nourd Light"/>
                <a:sym typeface="Nourd Light"/>
              </a:rPr>
              <a:t>) </a:t>
            </a:r>
            <a:endParaRPr lang="en-US" sz="1400" b="1" dirty="0">
              <a:solidFill>
                <a:srgbClr val="000000"/>
              </a:solidFill>
              <a:latin typeface="Nourd Light" panose="020B0604020202020204" charset="0"/>
              <a:ea typeface="Nourd Light Bold"/>
              <a:cs typeface="Nourd Light Bold"/>
              <a:sym typeface="Nourd Light Bold"/>
            </a:endParaRPr>
          </a:p>
        </p:txBody>
      </p:sp>
      <p:sp>
        <p:nvSpPr>
          <p:cNvPr id="52" name="TextBox 52">
            <a:extLst>
              <a:ext uri="{C183D7F6-B498-43B3-948B-1728B52AA6E4}">
                <adec:decorative xmlns="" xmlns:adec="http://schemas.microsoft.com/office/drawing/2017/decorative" val="1"/>
              </a:ext>
            </a:extLst>
          </p:cNvPr>
          <p:cNvSpPr txBox="1"/>
          <p:nvPr/>
        </p:nvSpPr>
        <p:spPr>
          <a:xfrm>
            <a:off x="13958574" y="5399713"/>
            <a:ext cx="1798036" cy="979991"/>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a:solidFill>
                  <a:srgbClr val="000000"/>
                </a:solidFill>
                <a:ea typeface="Nourd Light Bold"/>
                <a:cs typeface="Nourd Light Bold"/>
                <a:sym typeface="Nourd Light Bold"/>
              </a:rPr>
              <a:t>Complete all applicable sections.  Pay attention to the following:</a:t>
            </a:r>
          </a:p>
        </p:txBody>
      </p:sp>
      <p:grpSp>
        <p:nvGrpSpPr>
          <p:cNvPr id="31" name="Group 30">
            <a:extLst>
              <a:ext uri="{FF2B5EF4-FFF2-40B4-BE49-F238E27FC236}">
                <a16:creationId xmlns:a16="http://schemas.microsoft.com/office/drawing/2014/main" id="{D059FE51-4202-5F5A-96E6-052AA36027F0}"/>
              </a:ext>
              <a:ext uri="{C183D7F6-B498-43B3-948B-1728B52AA6E4}">
                <adec:decorative xmlns="" xmlns:adec="http://schemas.microsoft.com/office/drawing/2017/decorative" val="1"/>
              </a:ext>
            </a:extLst>
          </p:cNvPr>
          <p:cNvGrpSpPr/>
          <p:nvPr/>
        </p:nvGrpSpPr>
        <p:grpSpPr>
          <a:xfrm>
            <a:off x="13782368" y="6789406"/>
            <a:ext cx="2533449" cy="2366901"/>
            <a:chOff x="13371566" y="7294851"/>
            <a:chExt cx="2533449" cy="2366901"/>
          </a:xfrm>
        </p:grpSpPr>
        <p:grpSp>
          <p:nvGrpSpPr>
            <p:cNvPr id="109" name="Group 109" title="check list for CAT">
              <a:extLst>
                <a:ext uri="{C183D7F6-B498-43B3-948B-1728B52AA6E4}">
                  <adec:decorative xmlns="" xmlns:adec="http://schemas.microsoft.com/office/drawing/2017/decorative" val="1"/>
                </a:ext>
              </a:extLst>
            </p:cNvPr>
            <p:cNvGrpSpPr/>
            <p:nvPr/>
          </p:nvGrpSpPr>
          <p:grpSpPr>
            <a:xfrm>
              <a:off x="13371566" y="7305700"/>
              <a:ext cx="2533449" cy="2356052"/>
              <a:chOff x="-8060" y="27625"/>
              <a:chExt cx="601909" cy="620524"/>
            </a:xfrm>
          </p:grpSpPr>
          <p:sp>
            <p:nvSpPr>
              <p:cNvPr id="110" name="Freeform 110"/>
              <p:cNvSpPr/>
              <p:nvPr/>
            </p:nvSpPr>
            <p:spPr>
              <a:xfrm>
                <a:off x="-8060" y="31562"/>
                <a:ext cx="507418" cy="582518"/>
              </a:xfrm>
              <a:custGeom>
                <a:avLst/>
                <a:gdLst/>
                <a:ahLst/>
                <a:cxnLst/>
                <a:rect l="l" t="t" r="r" b="b"/>
                <a:pathLst>
                  <a:path w="593849" h="648149">
                    <a:moveTo>
                      <a:pt x="0" y="0"/>
                    </a:moveTo>
                    <a:lnTo>
                      <a:pt x="593849" y="0"/>
                    </a:lnTo>
                    <a:lnTo>
                      <a:pt x="593849" y="648149"/>
                    </a:lnTo>
                    <a:lnTo>
                      <a:pt x="0" y="648149"/>
                    </a:lnTo>
                    <a:close/>
                  </a:path>
                </a:pathLst>
              </a:custGeom>
              <a:solidFill>
                <a:srgbClr val="D9D9D9"/>
              </a:solidFill>
              <a:ln w="38100" cap="sq">
                <a:solidFill>
                  <a:srgbClr val="000000"/>
                </a:solidFill>
                <a:prstDash val="solid"/>
                <a:miter/>
              </a:ln>
            </p:spPr>
            <p:txBody>
              <a:bodyPr/>
              <a:lstStyle/>
              <a:p>
                <a:endParaRPr lang="en-US"/>
              </a:p>
            </p:txBody>
          </p:sp>
          <p:sp>
            <p:nvSpPr>
              <p:cNvPr id="111" name="TextBox 111"/>
              <p:cNvSpPr txBox="1"/>
              <p:nvPr/>
            </p:nvSpPr>
            <p:spPr>
              <a:xfrm>
                <a:off x="0" y="27625"/>
                <a:ext cx="593849" cy="620524"/>
              </a:xfrm>
              <a:prstGeom prst="rect">
                <a:avLst/>
              </a:prstGeom>
            </p:spPr>
            <p:txBody>
              <a:bodyPr lIns="50800" tIns="50800" rIns="50800" bIns="50800" rtlCol="0" anchor="ctr"/>
              <a:lstStyle/>
              <a:p>
                <a:pPr algn="ctr">
                  <a:lnSpc>
                    <a:spcPts val="1820"/>
                  </a:lnSpc>
                </a:pPr>
                <a:endParaRPr/>
              </a:p>
            </p:txBody>
          </p:sp>
        </p:grpSp>
        <p:grpSp>
          <p:nvGrpSpPr>
            <p:cNvPr id="16" name="Group 15" title="1">
              <a:extLst>
                <a:ext uri="{FF2B5EF4-FFF2-40B4-BE49-F238E27FC236}">
                  <a16:creationId xmlns:a16="http://schemas.microsoft.com/office/drawing/2014/main" id="{0C816883-2754-96F8-7A48-7AB8767F63EE}"/>
                </a:ext>
                <a:ext uri="{C183D7F6-B498-43B3-948B-1728B52AA6E4}">
                  <adec:decorative xmlns="" xmlns:adec="http://schemas.microsoft.com/office/drawing/2017/decorative" val="1"/>
                </a:ext>
              </a:extLst>
            </p:cNvPr>
            <p:cNvGrpSpPr/>
            <p:nvPr/>
          </p:nvGrpSpPr>
          <p:grpSpPr>
            <a:xfrm>
              <a:off x="13647194" y="7294851"/>
              <a:ext cx="1870802" cy="2116541"/>
              <a:chOff x="12418712" y="7256298"/>
              <a:chExt cx="1870802" cy="2116541"/>
            </a:xfrm>
          </p:grpSpPr>
          <p:sp>
            <p:nvSpPr>
              <p:cNvPr id="223" name="Freeform 48" title="1">
                <a:extLst>
                  <a:ext uri="{FF2B5EF4-FFF2-40B4-BE49-F238E27FC236}">
                    <a16:creationId xmlns:a16="http://schemas.microsoft.com/office/drawing/2014/main" id="{C45D9F91-3407-1B5E-2B1E-9AC714A2F0E3}"/>
                  </a:ext>
                </a:extLst>
              </p:cNvPr>
              <p:cNvSpPr/>
              <p:nvPr/>
            </p:nvSpPr>
            <p:spPr>
              <a:xfrm>
                <a:off x="12423283" y="7549824"/>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28" name="Freeform 48" title="1">
                <a:extLst>
                  <a:ext uri="{FF2B5EF4-FFF2-40B4-BE49-F238E27FC236}">
                    <a16:creationId xmlns:a16="http://schemas.microsoft.com/office/drawing/2014/main" id="{C0A76AA5-B324-CD9A-C3AF-D2D8E42A98D4}"/>
                  </a:ext>
                </a:extLst>
              </p:cNvPr>
              <p:cNvSpPr/>
              <p:nvPr/>
            </p:nvSpPr>
            <p:spPr>
              <a:xfrm>
                <a:off x="12418712" y="7869072"/>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29" name="Freeform 48" title="1">
                <a:extLst>
                  <a:ext uri="{FF2B5EF4-FFF2-40B4-BE49-F238E27FC236}">
                    <a16:creationId xmlns:a16="http://schemas.microsoft.com/office/drawing/2014/main" id="{383CA596-2018-46B5-9998-9CA005C21289}"/>
                  </a:ext>
                </a:extLst>
              </p:cNvPr>
              <p:cNvSpPr/>
              <p:nvPr/>
            </p:nvSpPr>
            <p:spPr>
              <a:xfrm>
                <a:off x="12418712" y="8091406"/>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30" name="Freeform 48" title="1">
                <a:extLst>
                  <a:ext uri="{FF2B5EF4-FFF2-40B4-BE49-F238E27FC236}">
                    <a16:creationId xmlns:a16="http://schemas.microsoft.com/office/drawing/2014/main" id="{067FEFA9-C46C-7550-7081-4997B4DC4D3C}"/>
                  </a:ext>
                </a:extLst>
              </p:cNvPr>
              <p:cNvSpPr/>
              <p:nvPr/>
            </p:nvSpPr>
            <p:spPr>
              <a:xfrm>
                <a:off x="12422378" y="9083719"/>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31" name="Freeform 48" title="1">
                <a:extLst>
                  <a:ext uri="{FF2B5EF4-FFF2-40B4-BE49-F238E27FC236}">
                    <a16:creationId xmlns:a16="http://schemas.microsoft.com/office/drawing/2014/main" id="{C81F852E-2F53-F370-87D2-A5A7802D79F3}"/>
                  </a:ext>
                </a:extLst>
              </p:cNvPr>
              <p:cNvSpPr/>
              <p:nvPr/>
            </p:nvSpPr>
            <p:spPr>
              <a:xfrm>
                <a:off x="12420862" y="8308068"/>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32" name="Freeform 48" title="1">
                <a:extLst>
                  <a:ext uri="{FF2B5EF4-FFF2-40B4-BE49-F238E27FC236}">
                    <a16:creationId xmlns:a16="http://schemas.microsoft.com/office/drawing/2014/main" id="{99CCFFE4-EF57-8E7E-D76E-646166C3718F}"/>
                  </a:ext>
                </a:extLst>
              </p:cNvPr>
              <p:cNvSpPr/>
              <p:nvPr/>
            </p:nvSpPr>
            <p:spPr>
              <a:xfrm>
                <a:off x="12428721" y="8507482"/>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33" name="Freeform 48" title="1">
                <a:extLst>
                  <a:ext uri="{FF2B5EF4-FFF2-40B4-BE49-F238E27FC236}">
                    <a16:creationId xmlns:a16="http://schemas.microsoft.com/office/drawing/2014/main" id="{94DFF4C1-5887-9722-BE9F-50D091CD6DA4}"/>
                  </a:ext>
                </a:extLst>
              </p:cNvPr>
              <p:cNvSpPr/>
              <p:nvPr/>
            </p:nvSpPr>
            <p:spPr>
              <a:xfrm>
                <a:off x="12428721" y="8696248"/>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34" name="Freeform 48" title="1">
                <a:extLst>
                  <a:ext uri="{FF2B5EF4-FFF2-40B4-BE49-F238E27FC236}">
                    <a16:creationId xmlns:a16="http://schemas.microsoft.com/office/drawing/2014/main" id="{3E63120E-FE69-12A3-DA4E-68DA395E6CA1}"/>
                  </a:ext>
                </a:extLst>
              </p:cNvPr>
              <p:cNvSpPr/>
              <p:nvPr/>
            </p:nvSpPr>
            <p:spPr>
              <a:xfrm>
                <a:off x="12428721" y="8884305"/>
                <a:ext cx="181400" cy="182007"/>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12" name="TextBox 112"/>
              <p:cNvSpPr txBox="1"/>
              <p:nvPr/>
            </p:nvSpPr>
            <p:spPr>
              <a:xfrm>
                <a:off x="12630532" y="7256298"/>
                <a:ext cx="1658982" cy="2116541"/>
              </a:xfrm>
              <a:prstGeom prst="rect">
                <a:avLst/>
              </a:prstGeom>
            </p:spPr>
            <p:txBody>
              <a:bodyPr wrap="square" lIns="0" tIns="0" rIns="0" bIns="0" rtlCol="0" anchor="t">
                <a:spAutoFit/>
              </a:bodyPr>
              <a:lstStyle/>
              <a:p>
                <a:pPr algn="l">
                  <a:lnSpc>
                    <a:spcPts val="1452"/>
                  </a:lnSpc>
                </a:pPr>
                <a:r>
                  <a:rPr lang="en-US" sz="1438" dirty="0">
                    <a:solidFill>
                      <a:srgbClr val="000000"/>
                    </a:solidFill>
                    <a:ea typeface="Nourd Light"/>
                    <a:cs typeface="Nourd Light"/>
                    <a:sym typeface="Nourd Light"/>
                  </a:rPr>
                  <a:t> </a:t>
                </a:r>
              </a:p>
              <a:p>
                <a:pPr algn="l">
                  <a:lnSpc>
                    <a:spcPts val="1452"/>
                  </a:lnSpc>
                </a:pPr>
                <a:r>
                  <a:rPr lang="en-US" sz="1438" b="1" dirty="0">
                    <a:solidFill>
                      <a:srgbClr val="000000"/>
                    </a:solidFill>
                    <a:ea typeface="Nourd Light Bold"/>
                    <a:cs typeface="Nourd Light Bold"/>
                    <a:sym typeface="Nourd Light Bold"/>
                  </a:rPr>
                  <a:t>Contract Term</a:t>
                </a:r>
              </a:p>
              <a:p>
                <a:pPr algn="l">
                  <a:lnSpc>
                    <a:spcPts val="1452"/>
                  </a:lnSpc>
                </a:pPr>
                <a:r>
                  <a:rPr lang="en-US" sz="1438" b="1" dirty="0">
                    <a:solidFill>
                      <a:srgbClr val="000000"/>
                    </a:solidFill>
                    <a:ea typeface="Nourd Light Bold"/>
                    <a:cs typeface="Nourd Light Bold"/>
                    <a:sym typeface="Nourd Light Bold"/>
                  </a:rPr>
                  <a:t> (duration)</a:t>
                </a:r>
              </a:p>
              <a:p>
                <a:pPr algn="l">
                  <a:lnSpc>
                    <a:spcPts val="1452"/>
                  </a:lnSpc>
                </a:pPr>
                <a:r>
                  <a:rPr lang="en-US" sz="1438" b="1" dirty="0">
                    <a:solidFill>
                      <a:srgbClr val="000000"/>
                    </a:solidFill>
                    <a:ea typeface="Nourd Light Bold"/>
                    <a:cs typeface="Nourd Light Bold"/>
                    <a:sym typeface="Nourd Light Bold"/>
                  </a:rPr>
                  <a:t>FOAPAL (if any)</a:t>
                </a:r>
              </a:p>
              <a:p>
                <a:pPr algn="l">
                  <a:lnSpc>
                    <a:spcPts val="1452"/>
                  </a:lnSpc>
                </a:pPr>
                <a:r>
                  <a:rPr lang="en-US" sz="1438" b="1" dirty="0" smtClean="0">
                    <a:solidFill>
                      <a:srgbClr val="000000"/>
                    </a:solidFill>
                    <a:ea typeface="Nourd Light Bold"/>
                    <a:cs typeface="Nourd Light Bold"/>
                    <a:sym typeface="Nourd Light Bold"/>
                  </a:rPr>
                  <a:t>Requisition </a:t>
                </a:r>
                <a:r>
                  <a:rPr lang="en-US" sz="1438" b="1" dirty="0">
                    <a:solidFill>
                      <a:srgbClr val="000000"/>
                    </a:solidFill>
                    <a:ea typeface="Nourd Light Bold"/>
                    <a:cs typeface="Nourd Light Bold"/>
                    <a:sym typeface="Nourd Light Bold"/>
                  </a:rPr>
                  <a:t>no. </a:t>
                </a:r>
              </a:p>
              <a:p>
                <a:pPr algn="l">
                  <a:lnSpc>
                    <a:spcPts val="1452"/>
                  </a:lnSpc>
                </a:pPr>
                <a:r>
                  <a:rPr lang="en-US" sz="1438" b="1" dirty="0">
                    <a:solidFill>
                      <a:srgbClr val="000000"/>
                    </a:solidFill>
                    <a:ea typeface="Nourd Light Bold"/>
                    <a:cs typeface="Nourd Light Bold"/>
                    <a:sym typeface="Nourd Light Bold"/>
                  </a:rPr>
                  <a:t>Department</a:t>
                </a:r>
              </a:p>
              <a:p>
                <a:pPr algn="l">
                  <a:lnSpc>
                    <a:spcPts val="1452"/>
                  </a:lnSpc>
                </a:pPr>
                <a:r>
                  <a:rPr lang="en-US" sz="1438" b="1" dirty="0">
                    <a:solidFill>
                      <a:srgbClr val="000000"/>
                    </a:solidFill>
                    <a:ea typeface="Nourd Light Bold"/>
                    <a:cs typeface="Nourd Light Bold"/>
                    <a:sym typeface="Nourd Light Bold"/>
                  </a:rPr>
                  <a:t>Department contact </a:t>
                </a:r>
              </a:p>
              <a:p>
                <a:pPr algn="l">
                  <a:lnSpc>
                    <a:spcPts val="1452"/>
                  </a:lnSpc>
                </a:pPr>
                <a:r>
                  <a:rPr lang="en-US" sz="1438" b="1" dirty="0">
                    <a:solidFill>
                      <a:srgbClr val="000000"/>
                    </a:solidFill>
                    <a:ea typeface="Nourd Light Bold"/>
                    <a:cs typeface="Nourd Light Bold"/>
                    <a:sym typeface="Nourd Light Bold"/>
                  </a:rPr>
                  <a:t>Vendor Name</a:t>
                </a:r>
              </a:p>
              <a:p>
                <a:pPr algn="l">
                  <a:lnSpc>
                    <a:spcPts val="1452"/>
                  </a:lnSpc>
                </a:pPr>
                <a:r>
                  <a:rPr lang="en-US" sz="1438" b="1" dirty="0">
                    <a:solidFill>
                      <a:srgbClr val="000000"/>
                    </a:solidFill>
                    <a:ea typeface="Nourd Light Bold"/>
                    <a:cs typeface="Nourd Light Bold"/>
                    <a:sym typeface="Nourd Light Bold"/>
                  </a:rPr>
                  <a:t>Vendor ID</a:t>
                </a:r>
              </a:p>
              <a:p>
                <a:pPr algn="l">
                  <a:lnSpc>
                    <a:spcPts val="1452"/>
                  </a:lnSpc>
                </a:pPr>
                <a:r>
                  <a:rPr lang="en-US" sz="1438" b="1" dirty="0">
                    <a:solidFill>
                      <a:srgbClr val="000000"/>
                    </a:solidFill>
                    <a:ea typeface="Nourd Light Bold"/>
                    <a:cs typeface="Nourd Light Bold"/>
                    <a:sym typeface="Nourd Light Bold"/>
                  </a:rPr>
                  <a:t>Signature of Senior </a:t>
                </a:r>
              </a:p>
              <a:p>
                <a:pPr algn="l">
                  <a:lnSpc>
                    <a:spcPts val="1452"/>
                  </a:lnSpc>
                </a:pPr>
                <a:r>
                  <a:rPr lang="en-US" sz="1438" b="1" dirty="0">
                    <a:solidFill>
                      <a:srgbClr val="000000"/>
                    </a:solidFill>
                    <a:ea typeface="Nourd Light Bold"/>
                    <a:cs typeface="Nourd Light Bold"/>
                    <a:sym typeface="Nourd Light Bold"/>
                  </a:rPr>
                  <a:t>VC or Assistant VC</a:t>
                </a:r>
              </a:p>
            </p:txBody>
          </p:sp>
        </p:grpSp>
      </p:grpSp>
      <p:sp>
        <p:nvSpPr>
          <p:cNvPr id="20" name="Title 19">
            <a:hlinkClick r:id="" action="ppaction://hlinkshowjump?jump=nextslide"/>
            <a:extLst>
              <a:ext uri="{FF2B5EF4-FFF2-40B4-BE49-F238E27FC236}">
                <a16:creationId xmlns:a16="http://schemas.microsoft.com/office/drawing/2014/main" id="{9DC2F138-4E66-F4C2-29F7-3DCCCD62DCB0}"/>
              </a:ext>
              <a:ext uri="{C183D7F6-B498-43B3-948B-1728B52AA6E4}">
                <adec:decorative xmlns="" xmlns:adec="http://schemas.microsoft.com/office/drawing/2017/decorative" val="1"/>
              </a:ext>
            </a:extLst>
          </p:cNvPr>
          <p:cNvSpPr>
            <a:spLocks noGrp="1"/>
          </p:cNvSpPr>
          <p:nvPr>
            <p:ph type="title" idx="4294967295"/>
          </p:nvPr>
        </p:nvSpPr>
        <p:spPr>
          <a:xfrm>
            <a:off x="16662967" y="4804915"/>
            <a:ext cx="1435873" cy="1087818"/>
          </a:xfrm>
          <a:prstGeom prst="rightArrow">
            <a:avLst/>
          </a:prstGeom>
          <a:solidFill>
            <a:schemeClr val="tx2">
              <a:lumMod val="40000"/>
              <a:lumOff val="60000"/>
            </a:schemeClr>
          </a:solidFill>
          <a:ln w="5715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484"/>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Nourd Light Bold" panose="020B0604020202020204" charset="0"/>
                <a:ea typeface="Aileron Regular Bold"/>
                <a:cs typeface="Aileron Regular Bold"/>
                <a:sym typeface="Aileron Regular Bold"/>
              </a:rPr>
              <a:t>NEXT</a:t>
            </a:r>
            <a:br>
              <a:rPr kumimoji="0" lang="en-US" sz="2000" b="1" i="0" u="none" strike="noStrike" kern="1200" cap="none" spc="0" normalizeH="0" baseline="0" noProof="0" dirty="0" smtClean="0">
                <a:ln>
                  <a:noFill/>
                </a:ln>
                <a:solidFill>
                  <a:schemeClr val="tx1"/>
                </a:solidFill>
                <a:effectLst/>
                <a:uLnTx/>
                <a:uFillTx/>
                <a:latin typeface="Nourd Light Bold" panose="020B0604020202020204" charset="0"/>
                <a:ea typeface="Aileron Regular Bold"/>
                <a:cs typeface="Aileron Regular Bold"/>
                <a:sym typeface="Aileron Regular Bold"/>
              </a:rPr>
            </a:br>
            <a:r>
              <a:rPr lang="en-US" sz="2000" b="1" dirty="0" smtClean="0">
                <a:solidFill>
                  <a:schemeClr val="tx1"/>
                </a:solidFill>
                <a:latin typeface="Nourd Light Bold" panose="020B0604020202020204" charset="0"/>
                <a:ea typeface="Aileron Regular Bold"/>
                <a:cs typeface="Aileron Regular Bold"/>
                <a:sym typeface="Aileron Regular Bold"/>
              </a:rPr>
              <a:t>(click)</a:t>
            </a:r>
            <a:endParaRPr kumimoji="0" lang="en-US" sz="2000" b="1" i="0" u="none" strike="noStrike" kern="1200" cap="none" spc="0" normalizeH="0" baseline="0" noProof="0" dirty="0">
              <a:ln>
                <a:noFill/>
              </a:ln>
              <a:solidFill>
                <a:schemeClr val="tx1"/>
              </a:solidFill>
              <a:effectLst/>
              <a:uLnTx/>
              <a:uFillTx/>
              <a:latin typeface="Nourd Light Bold" panose="020B0604020202020204" charset="0"/>
              <a:ea typeface="Aileron Regular Bold"/>
              <a:cs typeface="Aileron Regular Bold"/>
              <a:sym typeface="Aileron Regular Bold"/>
            </a:endParaRPr>
          </a:p>
        </p:txBody>
      </p:sp>
      <p:sp>
        <p:nvSpPr>
          <p:cNvPr id="117" name="TextBox 117">
            <a:extLst>
              <a:ext uri="{C183D7F6-B498-43B3-948B-1728B52AA6E4}">
                <adec:decorative xmlns="" xmlns:adec="http://schemas.microsoft.com/office/drawing/2017/decorative" val="1"/>
              </a:ext>
            </a:extLst>
          </p:cNvPr>
          <p:cNvSpPr txBox="1"/>
          <p:nvPr/>
        </p:nvSpPr>
        <p:spPr>
          <a:xfrm>
            <a:off x="3814655" y="138229"/>
            <a:ext cx="9539034" cy="1384995"/>
          </a:xfrm>
          <a:prstGeom prst="rect">
            <a:avLst/>
          </a:prstGeom>
        </p:spPr>
        <p:txBody>
          <a:bodyPr wrap="square" lIns="0" tIns="0" rIns="0" bIns="0" rtlCol="0" anchor="t">
            <a:spAutoFit/>
          </a:bodyPr>
          <a:lstStyle/>
          <a:p>
            <a:pPr algn="ctr">
              <a:lnSpc>
                <a:spcPts val="5355"/>
              </a:lnSpc>
            </a:pPr>
            <a:r>
              <a:rPr lang="en-US" sz="4450" dirty="0">
                <a:solidFill>
                  <a:srgbClr val="000000"/>
                </a:solidFill>
                <a:latin typeface="Nourd"/>
                <a:ea typeface="Nourd"/>
                <a:cs typeface="Nourd"/>
                <a:sym typeface="Nourd"/>
              </a:rPr>
              <a:t>THE PROCUREMENT PROCESS</a:t>
            </a:r>
            <a:endParaRPr lang="en-US" sz="4450" dirty="0">
              <a:solidFill>
                <a:schemeClr val="bg1"/>
              </a:solidFill>
              <a:latin typeface="Nourd"/>
              <a:ea typeface="Nourd"/>
              <a:cs typeface="Nourd"/>
            </a:endParaRPr>
          </a:p>
          <a:p>
            <a:pPr algn="ctr">
              <a:lnSpc>
                <a:spcPts val="5355"/>
              </a:lnSpc>
            </a:pPr>
            <a:endParaRPr lang="en-US" sz="4463" dirty="0">
              <a:solidFill>
                <a:schemeClr val="bg1"/>
              </a:solidFill>
              <a:latin typeface="Nourd"/>
              <a:ea typeface="Nourd"/>
              <a:cs typeface="Nourd"/>
              <a:sym typeface="Nourd"/>
            </a:endParaRPr>
          </a:p>
        </p:txBody>
      </p:sp>
      <p:sp>
        <p:nvSpPr>
          <p:cNvPr id="5" name="Curved Up Arrow 4" title="do you qualify - exception">
            <a:extLst>
              <a:ext uri="{C183D7F6-B498-43B3-948B-1728B52AA6E4}">
                <adec:decorative xmlns="" xmlns:adec="http://schemas.microsoft.com/office/drawing/2017/decorative" val="1"/>
              </a:ext>
            </a:extLst>
          </p:cNvPr>
          <p:cNvSpPr/>
          <p:nvPr/>
        </p:nvSpPr>
        <p:spPr>
          <a:xfrm rot="3869929">
            <a:off x="107552" y="5348782"/>
            <a:ext cx="1062436" cy="769402"/>
          </a:xfrm>
          <a:prstGeom prst="curvedUpArrow">
            <a:avLst>
              <a:gd name="adj1" fmla="val 25000"/>
              <a:gd name="adj2" fmla="val 50000"/>
              <a:gd name="adj3" fmla="val 4535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102" name="AutoShape 102" title="time line 1">
            <a:extLst>
              <a:ext uri="{C183D7F6-B498-43B3-948B-1728B52AA6E4}">
                <adec:decorative xmlns="" xmlns:adec="http://schemas.microsoft.com/office/drawing/2017/decorative" val="1"/>
              </a:ext>
            </a:extLst>
          </p:cNvPr>
          <p:cNvSpPr/>
          <p:nvPr/>
        </p:nvSpPr>
        <p:spPr>
          <a:xfrm flipV="1">
            <a:off x="-34" y="3278422"/>
            <a:ext cx="18288000" cy="0"/>
          </a:xfrm>
          <a:prstGeom prst="line">
            <a:avLst/>
          </a:prstGeom>
          <a:ln w="142875" cap="flat">
            <a:solidFill>
              <a:schemeClr val="tx1"/>
            </a:solidFill>
            <a:prstDash val="solid"/>
            <a:headEnd type="none" w="sm" len="sm"/>
            <a:tailEnd type="triangle" w="sm" len="sm"/>
          </a:ln>
        </p:spPr>
        <p:txBody>
          <a:bodyPr/>
          <a:lstStyle/>
          <a:p>
            <a:endParaRPr lang="en-US"/>
          </a:p>
        </p:txBody>
      </p:sp>
      <p:sp>
        <p:nvSpPr>
          <p:cNvPr id="204" name="AutoShape 99">
            <a:extLst>
              <a:ext uri="{FF2B5EF4-FFF2-40B4-BE49-F238E27FC236}">
                <a16:creationId xmlns:a16="http://schemas.microsoft.com/office/drawing/2014/main" id="{9E68BC07-F2C6-D81A-6DA1-024FDDF09DAC}"/>
              </a:ext>
            </a:extLst>
          </p:cNvPr>
          <p:cNvSpPr/>
          <p:nvPr/>
        </p:nvSpPr>
        <p:spPr>
          <a:xfrm>
            <a:off x="2724013" y="4089754"/>
            <a:ext cx="700418" cy="0"/>
          </a:xfrm>
          <a:prstGeom prst="line">
            <a:avLst/>
          </a:prstGeom>
          <a:ln w="38100" cap="flat">
            <a:solidFill>
              <a:srgbClr val="000000"/>
            </a:solidFill>
            <a:prstDash val="solid"/>
            <a:headEnd type="none" w="sm" len="sm"/>
            <a:tailEnd type="none" w="sm" len="sm"/>
          </a:ln>
        </p:spPr>
        <p:txBody>
          <a:bodyPr/>
          <a:lstStyle/>
          <a:p>
            <a:endParaRPr lang="en-US"/>
          </a:p>
        </p:txBody>
      </p:sp>
      <p:sp>
        <p:nvSpPr>
          <p:cNvPr id="201" name="AutoShape 99" title="yes? click here bid">
            <a:extLst>
              <a:ext uri="{FF2B5EF4-FFF2-40B4-BE49-F238E27FC236}">
                <a16:creationId xmlns:a16="http://schemas.microsoft.com/office/drawing/2014/main" id="{DF0F084E-7176-84A5-2F79-664F206FA896}"/>
              </a:ext>
              <a:ext uri="{C183D7F6-B498-43B3-948B-1728B52AA6E4}">
                <adec:decorative xmlns="" xmlns:adec="http://schemas.microsoft.com/office/drawing/2017/decorative" val="1"/>
              </a:ext>
            </a:extLst>
          </p:cNvPr>
          <p:cNvSpPr/>
          <p:nvPr/>
        </p:nvSpPr>
        <p:spPr>
          <a:xfrm>
            <a:off x="3145749" y="5790946"/>
            <a:ext cx="1448298"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0" name="Group 29" title="step 1">
            <a:extLst>
              <a:ext uri="{C183D7F6-B498-43B3-948B-1728B52AA6E4}">
                <adec:decorative xmlns="" xmlns:adec="http://schemas.microsoft.com/office/drawing/2017/decorative" val="1"/>
              </a:ext>
            </a:extLst>
          </p:cNvPr>
          <p:cNvGrpSpPr/>
          <p:nvPr/>
        </p:nvGrpSpPr>
        <p:grpSpPr>
          <a:xfrm>
            <a:off x="769091" y="742201"/>
            <a:ext cx="2819762" cy="1725516"/>
            <a:chOff x="290732" y="1798545"/>
            <a:chExt cx="2819762" cy="1725516"/>
          </a:xfrm>
        </p:grpSpPr>
        <p:grpSp>
          <p:nvGrpSpPr>
            <p:cNvPr id="27" name="Group 26"/>
            <p:cNvGrpSpPr/>
            <p:nvPr/>
          </p:nvGrpSpPr>
          <p:grpSpPr>
            <a:xfrm>
              <a:off x="619627" y="2259096"/>
              <a:ext cx="2114915" cy="1264965"/>
              <a:chOff x="619627" y="2259096"/>
              <a:chExt cx="2114915" cy="1264965"/>
            </a:xfrm>
          </p:grpSpPr>
          <p:sp>
            <p:nvSpPr>
              <p:cNvPr id="4" name="Freeform 4" title="bid req."/>
              <p:cNvSpPr/>
              <p:nvPr/>
            </p:nvSpPr>
            <p:spPr>
              <a:xfrm>
                <a:off x="711116" y="2259096"/>
                <a:ext cx="1975954" cy="1264965"/>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6" name="Freeform 6"/>
              <p:cNvSpPr/>
              <p:nvPr/>
            </p:nvSpPr>
            <p:spPr>
              <a:xfrm>
                <a:off x="619627" y="2371250"/>
                <a:ext cx="2114915" cy="999177"/>
              </a:xfrm>
              <a:custGeom>
                <a:avLst/>
                <a:gdLst/>
                <a:ahLst/>
                <a:cxnLst/>
                <a:rect l="l" t="t" r="r" b="b"/>
                <a:pathLst>
                  <a:path w="519824" h="263661">
                    <a:moveTo>
                      <a:pt x="0" y="0"/>
                    </a:moveTo>
                    <a:lnTo>
                      <a:pt x="519824" y="0"/>
                    </a:lnTo>
                    <a:lnTo>
                      <a:pt x="519824" y="263661"/>
                    </a:lnTo>
                    <a:lnTo>
                      <a:pt x="0" y="263661"/>
                    </a:lnTo>
                    <a:close/>
                  </a:path>
                </a:pathLst>
              </a:custGeom>
              <a:solidFill>
                <a:srgbClr val="FFFFFF"/>
              </a:solidFill>
              <a:ln w="28575" cap="sq">
                <a:solidFill>
                  <a:srgbClr val="191919"/>
                </a:solidFill>
                <a:prstDash val="solid"/>
                <a:miter/>
              </a:ln>
            </p:spPr>
            <p:txBody>
              <a:bodyPr/>
              <a:lstStyle/>
              <a:p>
                <a:endParaRPr lang="en-US"/>
              </a:p>
            </p:txBody>
          </p:sp>
        </p:grpSp>
        <p:grpSp>
          <p:nvGrpSpPr>
            <p:cNvPr id="29" name="Group 28"/>
            <p:cNvGrpSpPr/>
            <p:nvPr/>
          </p:nvGrpSpPr>
          <p:grpSpPr>
            <a:xfrm>
              <a:off x="290732" y="1798545"/>
              <a:ext cx="2819762" cy="1516928"/>
              <a:chOff x="327593" y="1823882"/>
              <a:chExt cx="2819762" cy="1516928"/>
            </a:xfrm>
          </p:grpSpPr>
          <p:sp>
            <p:nvSpPr>
              <p:cNvPr id="7" name="TextBox 7"/>
              <p:cNvSpPr txBox="1"/>
              <p:nvPr/>
            </p:nvSpPr>
            <p:spPr>
              <a:xfrm>
                <a:off x="327593" y="2444276"/>
                <a:ext cx="2819762" cy="896534"/>
              </a:xfrm>
              <a:prstGeom prst="rect">
                <a:avLst/>
              </a:prstGeom>
            </p:spPr>
            <p:txBody>
              <a:bodyPr lIns="190500" tIns="190500" rIns="190500" bIns="190500" rtlCol="0" anchor="ctr"/>
              <a:lstStyle/>
              <a:p>
                <a:pPr algn="ctr">
                  <a:lnSpc>
                    <a:spcPts val="2340"/>
                  </a:lnSpc>
                </a:pPr>
                <a:r>
                  <a:rPr lang="en-US" sz="1800" b="1" dirty="0" smtClean="0">
                    <a:solidFill>
                      <a:srgbClr val="000000"/>
                    </a:solidFill>
                    <a:latin typeface="Nourd Light Bold"/>
                    <a:ea typeface="Nourd Light Bold"/>
                    <a:cs typeface="Nourd Light Bold"/>
                    <a:sym typeface="Nourd Light Bold"/>
                  </a:rPr>
                  <a:t>QUOTES/BIDDING </a:t>
                </a:r>
                <a:r>
                  <a:rPr lang="en-US" sz="1800" b="1" dirty="0">
                    <a:solidFill>
                      <a:srgbClr val="000000"/>
                    </a:solidFill>
                    <a:latin typeface="Nourd Light Bold"/>
                    <a:ea typeface="Nourd Light Bold"/>
                    <a:cs typeface="Nourd Light Bold"/>
                    <a:sym typeface="Nourd Light Bold"/>
                  </a:rPr>
                  <a:t>REQUIREMENT</a:t>
                </a:r>
              </a:p>
            </p:txBody>
          </p:sp>
          <p:sp>
            <p:nvSpPr>
              <p:cNvPr id="255" name="TextBox 13">
                <a:extLst>
                  <a:ext uri="{FF2B5EF4-FFF2-40B4-BE49-F238E27FC236}">
                    <a16:creationId xmlns:a16="http://schemas.microsoft.com/office/drawing/2014/main" id="{1B0F58E3-6ED9-26C9-E80A-2280C8D48BF6}"/>
                  </a:ext>
                  <a:ext uri="{C183D7F6-B498-43B3-948B-1728B52AA6E4}">
                    <adec:decorative xmlns="" xmlns:adec="http://schemas.microsoft.com/office/drawing/2017/decorative" val="1"/>
                  </a:ext>
                </a:extLst>
              </p:cNvPr>
              <p:cNvSpPr txBox="1"/>
              <p:nvPr/>
            </p:nvSpPr>
            <p:spPr>
              <a:xfrm>
                <a:off x="1039290" y="1823882"/>
                <a:ext cx="1273690" cy="321481"/>
              </a:xfrm>
              <a:prstGeom prst="rect">
                <a:avLst/>
              </a:prstGeom>
              <a:solidFill>
                <a:schemeClr val="bg1"/>
              </a:solidFill>
              <a:ln w="28575">
                <a:solidFill>
                  <a:schemeClr val="tx1"/>
                </a:solidFill>
              </a:ln>
            </p:spPr>
            <p:txBody>
              <a:bodyPr lIns="190500" tIns="190500" rIns="190500" bIns="190500" rtlCol="0" anchor="ctr"/>
              <a:lstStyle/>
              <a:p>
                <a:pPr algn="ctr">
                  <a:lnSpc>
                    <a:spcPts val="2340"/>
                  </a:lnSpc>
                </a:pPr>
                <a:r>
                  <a:rPr lang="en-US" sz="1800" b="1" u="sng">
                    <a:solidFill>
                      <a:srgbClr val="000000"/>
                    </a:solidFill>
                    <a:latin typeface="Nourd Light Bold"/>
                    <a:ea typeface="Nourd Light Bold"/>
                    <a:cs typeface="Nourd Light Bold"/>
                    <a:sym typeface="Nourd Light Bold"/>
                  </a:rPr>
                  <a:t>STEP 1</a:t>
                </a:r>
                <a:r>
                  <a:rPr lang="en-US" sz="1800" b="1">
                    <a:solidFill>
                      <a:srgbClr val="000000"/>
                    </a:solidFill>
                    <a:latin typeface="Nourd Light Bold"/>
                    <a:ea typeface="Nourd Light Bold"/>
                    <a:cs typeface="Nourd Light Bold"/>
                    <a:sym typeface="Nourd Light Bold"/>
                  </a:rPr>
                  <a:t> </a:t>
                </a:r>
              </a:p>
            </p:txBody>
          </p:sp>
        </p:grpSp>
      </p:grpSp>
      <p:sp>
        <p:nvSpPr>
          <p:cNvPr id="3" name="Rounded Rectangle 2">
            <a:extLst>
              <a:ext uri="{C183D7F6-B498-43B3-948B-1728B52AA6E4}">
                <adec:decorative xmlns="" xmlns:adec="http://schemas.microsoft.com/office/drawing/2017/decorative" val="1"/>
              </a:ext>
            </a:extLst>
          </p:cNvPr>
          <p:cNvSpPr/>
          <p:nvPr/>
        </p:nvSpPr>
        <p:spPr>
          <a:xfrm rot="19916151">
            <a:off x="290000" y="4639864"/>
            <a:ext cx="1159774" cy="709757"/>
          </a:xfrm>
          <a:prstGeom prst="roundRect">
            <a:avLst>
              <a:gd name="adj" fmla="val 36381"/>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ts val="1484"/>
              </a:lnSpc>
            </a:pPr>
            <a:r>
              <a:rPr lang="en-US" sz="1400" b="1" spc="-150" dirty="0">
                <a:solidFill>
                  <a:srgbClr val="000000"/>
                </a:solidFill>
                <a:latin typeface="Nourd Light" panose="020B0604020202020204" charset="0"/>
                <a:ea typeface="Aileron Regular Bold"/>
                <a:cs typeface="Aileron Regular Bold"/>
                <a:sym typeface="Aileron Regular Bold"/>
              </a:rPr>
              <a:t>Does your vendor qualify?</a:t>
            </a:r>
          </a:p>
        </p:txBody>
      </p:sp>
      <p:grpSp>
        <p:nvGrpSpPr>
          <p:cNvPr id="23" name="Group 22" title="0-10">
            <a:extLst>
              <a:ext uri="{FF2B5EF4-FFF2-40B4-BE49-F238E27FC236}">
                <a16:creationId xmlns:a16="http://schemas.microsoft.com/office/drawing/2014/main" id="{A625E4D3-9EAF-0971-9C07-E10EB2382234}"/>
              </a:ext>
              <a:ext uri="{C183D7F6-B498-43B3-948B-1728B52AA6E4}">
                <adec:decorative xmlns="" xmlns:adec="http://schemas.microsoft.com/office/drawing/2017/decorative" val="1"/>
              </a:ext>
            </a:extLst>
          </p:cNvPr>
          <p:cNvGrpSpPr/>
          <p:nvPr/>
        </p:nvGrpSpPr>
        <p:grpSpPr>
          <a:xfrm>
            <a:off x="1164453" y="3754827"/>
            <a:ext cx="1846038" cy="668119"/>
            <a:chOff x="-334163" y="5267268"/>
            <a:chExt cx="2036099" cy="668119"/>
          </a:xfrm>
        </p:grpSpPr>
        <p:sp>
          <p:nvSpPr>
            <p:cNvPr id="21" name="Freeform 21"/>
            <p:cNvSpPr/>
            <p:nvPr/>
          </p:nvSpPr>
          <p:spPr>
            <a:xfrm>
              <a:off x="69992" y="5267268"/>
              <a:ext cx="1302003" cy="668119"/>
            </a:xfrm>
            <a:custGeom>
              <a:avLst/>
              <a:gdLst/>
              <a:ahLst/>
              <a:cxnLst/>
              <a:rect l="l" t="t" r="r" b="b"/>
              <a:pathLst>
                <a:path w="527662" h="135487">
                  <a:moveTo>
                    <a:pt x="0" y="0"/>
                  </a:moveTo>
                  <a:lnTo>
                    <a:pt x="527662" y="0"/>
                  </a:lnTo>
                  <a:lnTo>
                    <a:pt x="527662" y="135487"/>
                  </a:lnTo>
                  <a:lnTo>
                    <a:pt x="0" y="135487"/>
                  </a:lnTo>
                  <a:close/>
                </a:path>
              </a:pathLst>
            </a:custGeom>
            <a:solidFill>
              <a:srgbClr val="FFFFFF"/>
            </a:solidFill>
            <a:ln w="28575" cap="sq">
              <a:solidFill>
                <a:srgbClr val="191919"/>
              </a:solidFill>
              <a:prstDash val="solid"/>
              <a:miter/>
            </a:ln>
          </p:spPr>
          <p:txBody>
            <a:bodyPr/>
            <a:lstStyle/>
            <a:p>
              <a:endParaRPr lang="en-US"/>
            </a:p>
          </p:txBody>
        </p:sp>
        <p:sp>
          <p:nvSpPr>
            <p:cNvPr id="22" name="TextBox 22"/>
            <p:cNvSpPr txBox="1"/>
            <p:nvPr/>
          </p:nvSpPr>
          <p:spPr>
            <a:xfrm>
              <a:off x="-334163" y="5363569"/>
              <a:ext cx="2036099" cy="460859"/>
            </a:xfrm>
            <a:prstGeom prst="rect">
              <a:avLst/>
            </a:prstGeom>
          </p:spPr>
          <p:txBody>
            <a:bodyPr lIns="190500" tIns="190500" rIns="190500" bIns="190500" rtlCol="0" anchor="ctr"/>
            <a:lstStyle/>
            <a:p>
              <a:pPr algn="ctr">
                <a:lnSpc>
                  <a:spcPts val="1950"/>
                </a:lnSpc>
              </a:pPr>
              <a:r>
                <a:rPr lang="en-US" sz="1600" b="1" dirty="0" smtClean="0">
                  <a:solidFill>
                    <a:srgbClr val="000000"/>
                  </a:solidFill>
                  <a:latin typeface="Nourd Light Bold"/>
                  <a:ea typeface="Nourd Light Bold"/>
                  <a:cs typeface="Nourd Light Bold"/>
                  <a:sym typeface="Nourd Light Bold"/>
                </a:rPr>
                <a:t>ABOVE $5,000?</a:t>
              </a:r>
              <a:endParaRPr lang="en-US" sz="1600" b="1" dirty="0">
                <a:solidFill>
                  <a:srgbClr val="000000"/>
                </a:solidFill>
                <a:latin typeface="Nourd Light Bold"/>
                <a:ea typeface="Nourd Light Bold"/>
                <a:cs typeface="Nourd Light Bold"/>
              </a:endParaRPr>
            </a:p>
          </p:txBody>
        </p:sp>
      </p:grpSp>
      <p:sp>
        <p:nvSpPr>
          <p:cNvPr id="128" name="AutoShape 99">
            <a:extLst>
              <a:ext uri="{FF2B5EF4-FFF2-40B4-BE49-F238E27FC236}">
                <a16:creationId xmlns:a16="http://schemas.microsoft.com/office/drawing/2014/main" id="{9E68BC07-F2C6-D81A-6DA1-024FDDF09DAC}"/>
              </a:ext>
            </a:extLst>
          </p:cNvPr>
          <p:cNvSpPr/>
          <p:nvPr/>
        </p:nvSpPr>
        <p:spPr>
          <a:xfrm>
            <a:off x="6565880" y="9352022"/>
            <a:ext cx="362194" cy="0"/>
          </a:xfrm>
          <a:prstGeom prst="line">
            <a:avLst/>
          </a:prstGeom>
          <a:ln w="38100" cap="flat">
            <a:solidFill>
              <a:srgbClr val="000000"/>
            </a:solidFill>
            <a:prstDash val="solid"/>
            <a:headEnd type="none" w="sm" len="sm"/>
            <a:tailEnd type="none" w="sm" len="sm"/>
          </a:ln>
        </p:spPr>
        <p:txBody>
          <a:bodyPr/>
          <a:lstStyle/>
          <a:p>
            <a:endParaRPr lang="en-US"/>
          </a:p>
        </p:txBody>
      </p:sp>
      <p:sp>
        <p:nvSpPr>
          <p:cNvPr id="246" name="AutoShape 49">
            <a:extLst>
              <a:ext uri="{FF2B5EF4-FFF2-40B4-BE49-F238E27FC236}">
                <a16:creationId xmlns:a16="http://schemas.microsoft.com/office/drawing/2014/main" id="{9410DC22-2A81-EC12-6F12-6E6EA33FDF8A}"/>
              </a:ext>
            </a:extLst>
          </p:cNvPr>
          <p:cNvSpPr/>
          <p:nvPr/>
        </p:nvSpPr>
        <p:spPr>
          <a:xfrm>
            <a:off x="2177452" y="4422945"/>
            <a:ext cx="0" cy="3206673"/>
          </a:xfrm>
          <a:prstGeom prst="line">
            <a:avLst/>
          </a:prstGeom>
          <a:ln w="38100" cap="flat">
            <a:solidFill>
              <a:srgbClr val="000000"/>
            </a:solidFill>
            <a:prstDash val="solid"/>
            <a:headEnd type="none" w="sm" len="sm"/>
            <a:tailEnd type="triangle" w="sm" len="sm"/>
          </a:ln>
        </p:spPr>
        <p:txBody>
          <a:bodyPr/>
          <a:lstStyle/>
          <a:p>
            <a:endParaRPr lang="en-US"/>
          </a:p>
        </p:txBody>
      </p:sp>
      <p:sp>
        <p:nvSpPr>
          <p:cNvPr id="124" name="TextBox 124"/>
          <p:cNvSpPr txBox="1"/>
          <p:nvPr/>
        </p:nvSpPr>
        <p:spPr>
          <a:xfrm>
            <a:off x="1524063" y="8077647"/>
            <a:ext cx="1367265" cy="923330"/>
          </a:xfrm>
          <a:prstGeom prst="rect">
            <a:avLst/>
          </a:prstGeom>
          <a:solidFill>
            <a:schemeClr val="bg1"/>
          </a:solidFill>
          <a:ln w="28575">
            <a:solidFill>
              <a:schemeClr val="tx1"/>
            </a:solidFill>
          </a:ln>
        </p:spPr>
        <p:txBody>
          <a:bodyPr wrap="square" lIns="0" tIns="0" rIns="0" bIns="0" rtlCol="0" anchor="t">
            <a:spAutoFit/>
          </a:bodyPr>
          <a:lstStyle/>
          <a:p>
            <a:pPr algn="ctr">
              <a:lnSpc>
                <a:spcPts val="1820"/>
              </a:lnSpc>
            </a:pPr>
            <a:r>
              <a:rPr lang="en-US" sz="1400" dirty="0" smtClean="0">
                <a:solidFill>
                  <a:srgbClr val="000000"/>
                </a:solidFill>
                <a:latin typeface="Nourd Light" panose="020B0604020202020204" charset="0"/>
                <a:ea typeface="Nourd Light"/>
                <a:cs typeface="Nourd Light"/>
                <a:sym typeface="Nourd Light"/>
              </a:rPr>
              <a:t>(Bids/Quotes REQUIRED</a:t>
            </a:r>
            <a:endParaRPr lang="en-US" sz="1400" dirty="0">
              <a:solidFill>
                <a:srgbClr val="000000"/>
              </a:solidFill>
              <a:latin typeface="Nourd Light" panose="020B0604020202020204" charset="0"/>
              <a:ea typeface="Nourd Light"/>
              <a:cs typeface="Nourd Light"/>
              <a:sym typeface="Nourd Light"/>
            </a:endParaRPr>
          </a:p>
          <a:p>
            <a:pPr algn="ctr">
              <a:lnSpc>
                <a:spcPts val="1820"/>
              </a:lnSpc>
              <a:spcBef>
                <a:spcPct val="0"/>
              </a:spcBef>
            </a:pPr>
            <a:r>
              <a:rPr lang="en-US" sz="1400" b="1" u="sng" dirty="0" smtClean="0">
                <a:solidFill>
                  <a:srgbClr val="000000"/>
                </a:solidFill>
                <a:latin typeface="Nourd Light" panose="020B0604020202020204" charset="0"/>
                <a:ea typeface="Nourd Light Bold"/>
                <a:cs typeface="Nourd Light Bold"/>
                <a:sym typeface="Nourd Light Bold"/>
              </a:rPr>
              <a:t>before </a:t>
            </a:r>
            <a:r>
              <a:rPr lang="en-US" sz="1400" b="1" u="sng" dirty="0">
                <a:solidFill>
                  <a:srgbClr val="000000"/>
                </a:solidFill>
                <a:latin typeface="Nourd Light" panose="020B0604020202020204" charset="0"/>
                <a:ea typeface="Nourd Light Bold"/>
                <a:cs typeface="Nourd Light Bold"/>
                <a:sym typeface="Nourd Light Bold"/>
              </a:rPr>
              <a:t>proceeding</a:t>
            </a:r>
            <a:r>
              <a:rPr lang="en-US" sz="1400" dirty="0">
                <a:solidFill>
                  <a:srgbClr val="000000"/>
                </a:solidFill>
                <a:latin typeface="Nourd Light" panose="020B0604020202020204" charset="0"/>
                <a:ea typeface="Nourd Light"/>
                <a:cs typeface="Nourd Light"/>
                <a:sym typeface="Nourd Light"/>
              </a:rPr>
              <a:t>)</a:t>
            </a:r>
          </a:p>
        </p:txBody>
      </p:sp>
      <p:sp>
        <p:nvSpPr>
          <p:cNvPr id="32" name="Above $114,800?"/>
          <p:cNvSpPr txBox="1"/>
          <p:nvPr/>
        </p:nvSpPr>
        <p:spPr>
          <a:xfrm>
            <a:off x="3502835" y="8821050"/>
            <a:ext cx="1287009" cy="1086776"/>
          </a:xfrm>
          <a:prstGeom prst="rect">
            <a:avLst/>
          </a:prstGeom>
          <a:solidFill>
            <a:schemeClr val="bg1"/>
          </a:solidFill>
          <a:ln w="28575">
            <a:solidFill>
              <a:schemeClr val="tx1"/>
            </a:solidFill>
          </a:ln>
        </p:spPr>
        <p:txBody>
          <a:bodyPr lIns="190500" tIns="190500" rIns="190500" bIns="190500" rtlCol="0" anchor="ctr"/>
          <a:lstStyle/>
          <a:p>
            <a:pPr algn="ctr"/>
            <a:r>
              <a:rPr lang="en-US" sz="1400" b="1" spc="-150" dirty="0" smtClean="0">
                <a:solidFill>
                  <a:srgbClr val="000000"/>
                </a:solidFill>
                <a:latin typeface="Nourd Light" panose="020B0604020202020204" charset="0"/>
                <a:ea typeface="Nourd Light Bold"/>
                <a:cs typeface="Nourd Light Bold"/>
                <a:sym typeface="Nourd Light Bold"/>
              </a:rPr>
              <a:t>Exceeds $114,800 (2025)?</a:t>
            </a:r>
          </a:p>
          <a:p>
            <a:pPr algn="ctr"/>
            <a:r>
              <a:rPr lang="en-US" sz="1400" b="1" spc="-150" dirty="0" smtClean="0">
                <a:solidFill>
                  <a:srgbClr val="000000"/>
                </a:solidFill>
                <a:latin typeface="Nourd Light" panose="020B0604020202020204" charset="0"/>
                <a:ea typeface="Nourd Light Bold"/>
                <a:cs typeface="Nourd Light Bold"/>
                <a:sym typeface="Nourd Light Bold"/>
              </a:rPr>
              <a:t>(Click Here)</a:t>
            </a:r>
            <a:endParaRPr lang="en-US" sz="1400" b="1" spc="-150" dirty="0">
              <a:solidFill>
                <a:srgbClr val="000000"/>
              </a:solidFill>
              <a:latin typeface="Nourd Light" panose="020B0604020202020204" charset="0"/>
              <a:ea typeface="Nourd Light Bold"/>
              <a:cs typeface="Nourd Light Bold"/>
              <a:sym typeface="Nourd Light Bold"/>
            </a:endParaRPr>
          </a:p>
        </p:txBody>
      </p:sp>
      <p:grpSp>
        <p:nvGrpSpPr>
          <p:cNvPr id="39" name="Group 38"/>
          <p:cNvGrpSpPr/>
          <p:nvPr/>
        </p:nvGrpSpPr>
        <p:grpSpPr>
          <a:xfrm>
            <a:off x="4869676" y="7257414"/>
            <a:ext cx="1653798" cy="849246"/>
            <a:chOff x="5449194" y="7563728"/>
            <a:chExt cx="1416761" cy="590515"/>
          </a:xfrm>
        </p:grpSpPr>
        <p:sp>
          <p:nvSpPr>
            <p:cNvPr id="84" name="AutoShape 84"/>
            <p:cNvSpPr/>
            <p:nvPr/>
          </p:nvSpPr>
          <p:spPr>
            <a:xfrm>
              <a:off x="5449194" y="7830772"/>
              <a:ext cx="286379" cy="0"/>
            </a:xfrm>
            <a:prstGeom prst="line">
              <a:avLst/>
            </a:prstGeom>
            <a:ln w="38100" cap="flat">
              <a:solidFill>
                <a:srgbClr val="000000"/>
              </a:solidFill>
              <a:prstDash val="solid"/>
              <a:headEnd type="none" w="sm" len="sm"/>
              <a:tailEnd type="none" w="sm" len="sm"/>
            </a:ln>
          </p:spPr>
          <p:txBody>
            <a:bodyPr/>
            <a:lstStyle/>
            <a:p>
              <a:endParaRPr lang="en-US"/>
            </a:p>
          </p:txBody>
        </p:sp>
        <p:sp>
          <p:nvSpPr>
            <p:cNvPr id="67" name="TextBox 67"/>
            <p:cNvSpPr txBox="1"/>
            <p:nvPr/>
          </p:nvSpPr>
          <p:spPr>
            <a:xfrm>
              <a:off x="5754479" y="7563728"/>
              <a:ext cx="1111476" cy="590515"/>
            </a:xfrm>
            <a:prstGeom prst="rect">
              <a:avLst/>
            </a:prstGeom>
            <a:solidFill>
              <a:schemeClr val="bg1"/>
            </a:solidFill>
            <a:ln w="28575">
              <a:solidFill>
                <a:schemeClr val="tx1"/>
              </a:solidFill>
            </a:ln>
          </p:spPr>
          <p:txBody>
            <a:bodyPr lIns="190500" tIns="190500" rIns="190500" bIns="190500" rtlCol="0" anchor="ctr"/>
            <a:lstStyle/>
            <a:p>
              <a:pPr algn="ctr">
                <a:lnSpc>
                  <a:spcPts val="1950"/>
                </a:lnSpc>
              </a:pPr>
              <a:r>
                <a:rPr lang="en-US" sz="1400" dirty="0">
                  <a:solidFill>
                    <a:srgbClr val="000000"/>
                  </a:solidFill>
                  <a:latin typeface="Nourd Light" panose="020B0604020202020204" charset="0"/>
                  <a:ea typeface="Nourd Light Bold"/>
                  <a:cs typeface="Nourd Light Bold"/>
                  <a:sym typeface="Nourd Light Bold"/>
                </a:rPr>
                <a:t>Three Quotes </a:t>
              </a:r>
              <a:r>
                <a:rPr lang="en-US" sz="1400" b="1" dirty="0">
                  <a:solidFill>
                    <a:srgbClr val="000000"/>
                  </a:solidFill>
                  <a:latin typeface="Nourd Light" panose="020B0604020202020204" charset="0"/>
                  <a:ea typeface="Nourd Light Bold"/>
                  <a:cs typeface="Nourd Light Bold"/>
                  <a:sym typeface="Nourd Light Bold"/>
                </a:rPr>
                <a:t>REQUIRED</a:t>
              </a:r>
            </a:p>
          </p:txBody>
        </p:sp>
      </p:grpSp>
      <p:sp>
        <p:nvSpPr>
          <p:cNvPr id="28" name="BID LIMIIT 1"/>
          <p:cNvSpPr txBox="1"/>
          <p:nvPr/>
        </p:nvSpPr>
        <p:spPr>
          <a:xfrm>
            <a:off x="3499949" y="7157196"/>
            <a:ext cx="1371803" cy="897139"/>
          </a:xfrm>
          <a:prstGeom prst="rect">
            <a:avLst/>
          </a:prstGeom>
          <a:solidFill>
            <a:schemeClr val="bg1"/>
          </a:solidFill>
          <a:ln w="25400">
            <a:solidFill>
              <a:srgbClr val="191919"/>
            </a:solidFill>
          </a:ln>
        </p:spPr>
        <p:txBody>
          <a:bodyPr lIns="190500" tIns="190500" rIns="190500" bIns="190500" rtlCol="0" anchor="ctr"/>
          <a:lstStyle/>
          <a:p>
            <a:pPr algn="ctr">
              <a:lnSpc>
                <a:spcPts val="1950"/>
              </a:lnSpc>
            </a:pPr>
            <a:r>
              <a:rPr lang="en-US" sz="1400" b="1" dirty="0">
                <a:solidFill>
                  <a:srgbClr val="000000"/>
                </a:solidFill>
                <a:latin typeface="Nourd Light" panose="020B0604020202020204" charset="0"/>
                <a:ea typeface="Nourd Light Bold"/>
                <a:cs typeface="Nourd Light Bold"/>
                <a:sym typeface="Nourd Light Bold"/>
              </a:rPr>
              <a:t>$5,000-$114,800</a:t>
            </a:r>
            <a:r>
              <a:rPr lang="en-US" sz="1400" b="1" dirty="0" smtClean="0">
                <a:solidFill>
                  <a:srgbClr val="000000"/>
                </a:solidFill>
                <a:latin typeface="Nourd Light" panose="020B0604020202020204" charset="0"/>
                <a:ea typeface="Nourd Light Bold"/>
                <a:cs typeface="Nourd Light Bold"/>
                <a:sym typeface="Nourd Light Bold"/>
              </a:rPr>
              <a:t>?</a:t>
            </a:r>
          </a:p>
          <a:p>
            <a:pPr algn="ctr">
              <a:lnSpc>
                <a:spcPts val="1950"/>
              </a:lnSpc>
            </a:pPr>
            <a:r>
              <a:rPr lang="en-US" sz="1400" b="1" dirty="0" smtClean="0">
                <a:solidFill>
                  <a:srgbClr val="000000"/>
                </a:solidFill>
                <a:latin typeface="Nourd Light" panose="020B0604020202020204" charset="0"/>
                <a:ea typeface="Nourd Light Bold"/>
                <a:cs typeface="Nourd Light Bold"/>
                <a:sym typeface="Nourd Light Bold"/>
              </a:rPr>
              <a:t>(Click Here)</a:t>
            </a:r>
            <a:endParaRPr lang="en-US" sz="1400" b="1" dirty="0">
              <a:solidFill>
                <a:srgbClr val="000000"/>
              </a:solidFill>
              <a:latin typeface="Nourd Light" panose="020B0604020202020204" charset="0"/>
              <a:ea typeface="Nourd Light Bold"/>
              <a:cs typeface="Nourd Light Bold"/>
              <a:sym typeface="Nourd Light Bold"/>
            </a:endParaRPr>
          </a:p>
        </p:txBody>
      </p:sp>
      <p:grpSp>
        <p:nvGrpSpPr>
          <p:cNvPr id="199" name="Group 198">
            <a:extLst>
              <a:ext uri="{FF2B5EF4-FFF2-40B4-BE49-F238E27FC236}">
                <a16:creationId xmlns:a16="http://schemas.microsoft.com/office/drawing/2014/main" id="{0EF0DF41-A24D-AC18-8850-48CFBF3AD4E5}"/>
              </a:ext>
            </a:extLst>
          </p:cNvPr>
          <p:cNvGrpSpPr/>
          <p:nvPr/>
        </p:nvGrpSpPr>
        <p:grpSpPr>
          <a:xfrm>
            <a:off x="2909499" y="7670705"/>
            <a:ext cx="598085" cy="1691896"/>
            <a:chOff x="1804280" y="7845464"/>
            <a:chExt cx="598085" cy="1691896"/>
          </a:xfrm>
        </p:grpSpPr>
        <p:sp>
          <p:nvSpPr>
            <p:cNvPr id="187" name="AutoShape 99">
              <a:extLst>
                <a:ext uri="{FF2B5EF4-FFF2-40B4-BE49-F238E27FC236}">
                  <a16:creationId xmlns:a16="http://schemas.microsoft.com/office/drawing/2014/main" id="{D5A1D89A-B150-CC42-FC4C-0494DED00D3D}"/>
                </a:ext>
              </a:extLst>
            </p:cNvPr>
            <p:cNvSpPr/>
            <p:nvPr/>
          </p:nvSpPr>
          <p:spPr>
            <a:xfrm>
              <a:off x="1804280" y="8746022"/>
              <a:ext cx="219693"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95" name="Group 194">
              <a:extLst>
                <a:ext uri="{FF2B5EF4-FFF2-40B4-BE49-F238E27FC236}">
                  <a16:creationId xmlns:a16="http://schemas.microsoft.com/office/drawing/2014/main" id="{BDCC2889-E4D3-70AA-E0FE-109DCA9BA307}"/>
                </a:ext>
              </a:extLst>
            </p:cNvPr>
            <p:cNvGrpSpPr/>
            <p:nvPr/>
          </p:nvGrpSpPr>
          <p:grpSpPr>
            <a:xfrm rot="10800000">
              <a:off x="2023973" y="7845464"/>
              <a:ext cx="378392" cy="1691896"/>
              <a:chOff x="3193113" y="5048464"/>
              <a:chExt cx="378392" cy="1691896"/>
            </a:xfrm>
          </p:grpSpPr>
          <p:sp>
            <p:nvSpPr>
              <p:cNvPr id="196" name="AutoShape 99">
                <a:extLst>
                  <a:ext uri="{FF2B5EF4-FFF2-40B4-BE49-F238E27FC236}">
                    <a16:creationId xmlns:a16="http://schemas.microsoft.com/office/drawing/2014/main" id="{E6D04E25-9637-F1A5-C144-EE60E3B6562C}"/>
                  </a:ext>
                </a:extLst>
              </p:cNvPr>
              <p:cNvSpPr/>
              <p:nvPr/>
            </p:nvSpPr>
            <p:spPr>
              <a:xfrm>
                <a:off x="3208516" y="5059044"/>
                <a:ext cx="35708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97" name="AutoShape 99">
                <a:extLst>
                  <a:ext uri="{FF2B5EF4-FFF2-40B4-BE49-F238E27FC236}">
                    <a16:creationId xmlns:a16="http://schemas.microsoft.com/office/drawing/2014/main" id="{DF4C1E72-E2BF-189A-7BB6-DBEFDE730020}"/>
                  </a:ext>
                </a:extLst>
              </p:cNvPr>
              <p:cNvSpPr/>
              <p:nvPr/>
            </p:nvSpPr>
            <p:spPr>
              <a:xfrm>
                <a:off x="3193113" y="6722075"/>
                <a:ext cx="378392" cy="0"/>
              </a:xfrm>
              <a:prstGeom prst="line">
                <a:avLst/>
              </a:prstGeom>
              <a:ln w="38100" cap="flat">
                <a:solidFill>
                  <a:srgbClr val="000000"/>
                </a:solidFill>
                <a:prstDash val="solid"/>
                <a:headEnd type="none" w="sm" len="sm"/>
                <a:tailEnd type="none" w="sm" len="sm"/>
              </a:ln>
            </p:spPr>
            <p:txBody>
              <a:bodyPr/>
              <a:lstStyle/>
              <a:p>
                <a:endParaRPr lang="en-US"/>
              </a:p>
            </p:txBody>
          </p:sp>
          <p:sp>
            <p:nvSpPr>
              <p:cNvPr id="198" name="AutoShape 100">
                <a:extLst>
                  <a:ext uri="{FF2B5EF4-FFF2-40B4-BE49-F238E27FC236}">
                    <a16:creationId xmlns:a16="http://schemas.microsoft.com/office/drawing/2014/main" id="{D13201A1-C21A-7A17-8DDC-1CE7AADCCFFC}"/>
                  </a:ext>
                </a:extLst>
              </p:cNvPr>
              <p:cNvSpPr/>
              <p:nvPr/>
            </p:nvSpPr>
            <p:spPr>
              <a:xfrm>
                <a:off x="3554948" y="5048464"/>
                <a:ext cx="0" cy="1691896"/>
              </a:xfrm>
              <a:prstGeom prst="line">
                <a:avLst/>
              </a:prstGeom>
              <a:ln w="38100" cap="flat">
                <a:solidFill>
                  <a:srgbClr val="000000"/>
                </a:solidFill>
                <a:prstDash val="solid"/>
                <a:headEnd type="none" w="sm" len="sm"/>
                <a:tailEnd type="none" w="sm" len="sm"/>
              </a:ln>
            </p:spPr>
            <p:txBody>
              <a:bodyPr/>
              <a:lstStyle/>
              <a:p>
                <a:endParaRPr lang="en-US"/>
              </a:p>
            </p:txBody>
          </p:sp>
        </p:grpSp>
      </p:grpSp>
      <p:grpSp>
        <p:nvGrpSpPr>
          <p:cNvPr id="236" name="Group 27">
            <a:extLst>
              <a:ext uri="{FF2B5EF4-FFF2-40B4-BE49-F238E27FC236}">
                <a16:creationId xmlns:a16="http://schemas.microsoft.com/office/drawing/2014/main" id="{959B7CAE-10AF-4B0A-02F5-5B01E47F7C91}"/>
              </a:ext>
            </a:extLst>
          </p:cNvPr>
          <p:cNvGrpSpPr/>
          <p:nvPr/>
        </p:nvGrpSpPr>
        <p:grpSpPr>
          <a:xfrm rot="20010661">
            <a:off x="3569241" y="8184875"/>
            <a:ext cx="1264936" cy="884901"/>
            <a:chOff x="-756609" y="-96919"/>
            <a:chExt cx="1574372" cy="903209"/>
          </a:xfrm>
        </p:grpSpPr>
        <p:grpSp>
          <p:nvGrpSpPr>
            <p:cNvPr id="237" name="Group 28">
              <a:extLst>
                <a:ext uri="{FF2B5EF4-FFF2-40B4-BE49-F238E27FC236}">
                  <a16:creationId xmlns:a16="http://schemas.microsoft.com/office/drawing/2014/main" id="{214383ED-F25B-8025-EC9D-DF7411CCEE11}"/>
                </a:ext>
              </a:extLst>
            </p:cNvPr>
            <p:cNvGrpSpPr/>
            <p:nvPr/>
          </p:nvGrpSpPr>
          <p:grpSpPr>
            <a:xfrm>
              <a:off x="-284670" y="-96919"/>
              <a:ext cx="1102433" cy="903209"/>
              <a:chOff x="-76561" y="-26066"/>
              <a:chExt cx="296496" cy="242916"/>
            </a:xfrm>
          </p:grpSpPr>
          <p:sp>
            <p:nvSpPr>
              <p:cNvPr id="239" name="Freeform 29">
                <a:extLst>
                  <a:ext uri="{FF2B5EF4-FFF2-40B4-BE49-F238E27FC236}">
                    <a16:creationId xmlns:a16="http://schemas.microsoft.com/office/drawing/2014/main" id="{1D1627AC-80F1-B7A0-89A9-690916DCD7A3}"/>
                  </a:ext>
                </a:extLst>
              </p:cNvPr>
              <p:cNvSpPr/>
              <p:nvPr/>
            </p:nvSpPr>
            <p:spPr>
              <a:xfrm>
                <a:off x="-76561" y="-26066"/>
                <a:ext cx="139035" cy="114893"/>
              </a:xfrm>
              <a:custGeom>
                <a:avLst/>
                <a:gdLst/>
                <a:ahLst/>
                <a:cxnLst/>
                <a:rect l="l" t="t" r="r" b="b"/>
                <a:pathLst>
                  <a:path w="219935" h="216850">
                    <a:moveTo>
                      <a:pt x="108425" y="0"/>
                    </a:moveTo>
                    <a:lnTo>
                      <a:pt x="111510" y="0"/>
                    </a:lnTo>
                    <a:cubicBezTo>
                      <a:pt x="140266" y="0"/>
                      <a:pt x="167845" y="11423"/>
                      <a:pt x="188178" y="31757"/>
                    </a:cubicBezTo>
                    <a:cubicBezTo>
                      <a:pt x="208512" y="52090"/>
                      <a:pt x="219935" y="79669"/>
                      <a:pt x="219935" y="108425"/>
                    </a:cubicBezTo>
                    <a:lnTo>
                      <a:pt x="219935" y="108425"/>
                    </a:lnTo>
                    <a:cubicBezTo>
                      <a:pt x="219935" y="168306"/>
                      <a:pt x="171392" y="216850"/>
                      <a:pt x="111510" y="216850"/>
                    </a:cubicBezTo>
                    <a:lnTo>
                      <a:pt x="108425" y="216850"/>
                    </a:lnTo>
                    <a:cubicBezTo>
                      <a:pt x="48543" y="216850"/>
                      <a:pt x="0" y="168306"/>
                      <a:pt x="0" y="108425"/>
                    </a:cubicBezTo>
                    <a:lnTo>
                      <a:pt x="0" y="108425"/>
                    </a:lnTo>
                    <a:cubicBezTo>
                      <a:pt x="0" y="48543"/>
                      <a:pt x="48543" y="0"/>
                      <a:pt x="108425" y="0"/>
                    </a:cubicBezTo>
                    <a:close/>
                  </a:path>
                </a:pathLst>
              </a:custGeom>
              <a:solidFill>
                <a:srgbClr val="D9D9D9"/>
              </a:solidFill>
              <a:ln w="19050" cap="rnd">
                <a:solidFill>
                  <a:srgbClr val="000000"/>
                </a:solidFill>
                <a:prstDash val="solid"/>
                <a:round/>
              </a:ln>
            </p:spPr>
            <p:txBody>
              <a:bodyPr/>
              <a:lstStyle/>
              <a:p>
                <a:endParaRPr lang="en-US"/>
              </a:p>
            </p:txBody>
          </p:sp>
          <p:sp>
            <p:nvSpPr>
              <p:cNvPr id="240" name="TextBox 30">
                <a:extLst>
                  <a:ext uri="{FF2B5EF4-FFF2-40B4-BE49-F238E27FC236}">
                    <a16:creationId xmlns:a16="http://schemas.microsoft.com/office/drawing/2014/main" id="{AAD94D4C-4C88-E71F-10AD-955F0A134A99}"/>
                  </a:ext>
                </a:extLst>
              </p:cNvPr>
              <p:cNvSpPr txBox="1"/>
              <p:nvPr/>
            </p:nvSpPr>
            <p:spPr>
              <a:xfrm>
                <a:off x="0" y="0"/>
                <a:ext cx="219935" cy="216850"/>
              </a:xfrm>
              <a:prstGeom prst="rect">
                <a:avLst/>
              </a:prstGeom>
            </p:spPr>
            <p:txBody>
              <a:bodyPr lIns="112483" tIns="112483" rIns="112483" bIns="112483" rtlCol="0" anchor="ctr"/>
              <a:lstStyle/>
              <a:p>
                <a:pPr algn="ctr">
                  <a:lnSpc>
                    <a:spcPts val="1560"/>
                  </a:lnSpc>
                </a:pPr>
                <a:endParaRPr/>
              </a:p>
            </p:txBody>
          </p:sp>
        </p:grpSp>
        <p:sp>
          <p:nvSpPr>
            <p:cNvPr id="238" name="TextBox 31">
              <a:extLst>
                <a:ext uri="{FF2B5EF4-FFF2-40B4-BE49-F238E27FC236}">
                  <a16:creationId xmlns:a16="http://schemas.microsoft.com/office/drawing/2014/main" id="{1C502C32-1D22-C3B2-BAB8-61F0FD2CC307}"/>
                </a:ext>
              </a:extLst>
            </p:cNvPr>
            <p:cNvSpPr txBox="1"/>
            <p:nvPr/>
          </p:nvSpPr>
          <p:spPr>
            <a:xfrm>
              <a:off x="-756609" y="35156"/>
              <a:ext cx="1434402" cy="206550"/>
            </a:xfrm>
            <a:prstGeom prst="rect">
              <a:avLst/>
            </a:prstGeom>
          </p:spPr>
          <p:txBody>
            <a:bodyPr wrap="square" lIns="0" tIns="0" rIns="0" bIns="0" rtlCol="0" anchor="t">
              <a:spAutoFit/>
            </a:bodyPr>
            <a:lstStyle/>
            <a:p>
              <a:pPr algn="ctr">
                <a:lnSpc>
                  <a:spcPts val="1431"/>
                </a:lnSpc>
                <a:spcBef>
                  <a:spcPct val="0"/>
                </a:spcBef>
              </a:pPr>
              <a:r>
                <a:rPr lang="en-US" b="1" spc="-28" dirty="0">
                  <a:solidFill>
                    <a:srgbClr val="000000"/>
                  </a:solidFill>
                  <a:ea typeface="Nourd Light Bold"/>
                  <a:cs typeface="Nourd Light Bold"/>
                  <a:sym typeface="Nourd Light Bold"/>
                </a:rPr>
                <a:t>OR</a:t>
              </a:r>
              <a:endParaRPr lang="en-US" sz="1400" b="1" spc="-28" dirty="0">
                <a:solidFill>
                  <a:srgbClr val="000000"/>
                </a:solidFill>
                <a:ea typeface="Nourd Light Bold"/>
                <a:cs typeface="Nourd Light Bold"/>
                <a:sym typeface="Nourd Light Bold"/>
              </a:endParaRPr>
            </a:p>
          </p:txBody>
        </p:sp>
      </p:grpSp>
      <p:sp>
        <p:nvSpPr>
          <p:cNvPr id="26" name="Rectangle 25" title="1">
            <a:extLst>
              <a:ext uri="{C183D7F6-B498-43B3-948B-1728B52AA6E4}">
                <adec:decorative xmlns="" xmlns:adec="http://schemas.microsoft.com/office/drawing/2017/decorative" val="1"/>
              </a:ext>
            </a:extLst>
          </p:cNvPr>
          <p:cNvSpPr/>
          <p:nvPr/>
        </p:nvSpPr>
        <p:spPr>
          <a:xfrm>
            <a:off x="8428056" y="4989906"/>
            <a:ext cx="300082" cy="369332"/>
          </a:xfrm>
          <a:prstGeom prst="rect">
            <a:avLst/>
          </a:prstGeom>
        </p:spPr>
        <p:txBody>
          <a:bodyPr wrap="none">
            <a:spAutoFit/>
          </a:bodyPr>
          <a:lstStyle/>
          <a:p>
            <a:r>
              <a:rPr lang="en-US" dirty="0">
                <a:solidFill>
                  <a:srgbClr val="000000"/>
                </a:solidFill>
                <a:latin typeface="Times New Roman" panose="02020603050405020304" pitchFamily="18" charset="0"/>
              </a:rPr>
              <a:t> </a:t>
            </a:r>
            <a:r>
              <a:rPr lang="en-US" dirty="0"/>
              <a:t> </a:t>
            </a:r>
          </a:p>
        </p:txBody>
      </p:sp>
      <p:sp>
        <p:nvSpPr>
          <p:cNvPr id="256" name="TextBox 255">
            <a:extLst>
              <a:ext uri="{C183D7F6-B498-43B3-948B-1728B52AA6E4}">
                <adec:decorative xmlns="" xmlns:adec="http://schemas.microsoft.com/office/drawing/2017/decorative" val="1"/>
              </a:ext>
            </a:extLst>
          </p:cNvPr>
          <p:cNvSpPr txBox="1"/>
          <p:nvPr/>
        </p:nvSpPr>
        <p:spPr>
          <a:xfrm>
            <a:off x="445991" y="162109"/>
            <a:ext cx="7315200" cy="914400"/>
          </a:xfrm>
          <a:prstGeom prst="rect">
            <a:avLst/>
          </a:prstGeom>
          <a:noFill/>
        </p:spPr>
        <p:txBody>
          <a:bodyPr wrap="none">
            <a:spAutoFit/>
          </a:bodyPr>
          <a:lstStyle/>
          <a:p>
            <a:r>
              <a:t>Slide 1</a:t>
            </a:r>
          </a:p>
        </p:txBody>
      </p:sp>
      <p:sp>
        <p:nvSpPr>
          <p:cNvPr id="181" name="NO.EXCEP.BID.Matrix">
            <a:extLst>
              <a:ext uri="{FF2B5EF4-FFF2-40B4-BE49-F238E27FC236}">
                <a16:creationId xmlns:a16="http://schemas.microsoft.com/office/drawing/2014/main" id="{D684B82B-33C3-EF4C-C59E-E27E6B1CB766}"/>
              </a:ext>
              <a:ext uri="{C183D7F6-B498-43B3-948B-1728B52AA6E4}">
                <adec:decorative xmlns="" xmlns:adec="http://schemas.microsoft.com/office/drawing/2017/decorative" val="1"/>
              </a:ext>
            </a:extLst>
          </p:cNvPr>
          <p:cNvSpPr/>
          <p:nvPr/>
        </p:nvSpPr>
        <p:spPr>
          <a:xfrm>
            <a:off x="1745694" y="6549150"/>
            <a:ext cx="798328" cy="547271"/>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Nourd Light" panose="020B0604020202020204" charset="0"/>
              </a:rPr>
              <a:t>NO?</a:t>
            </a:r>
          </a:p>
        </p:txBody>
      </p:sp>
      <p:sp>
        <p:nvSpPr>
          <p:cNvPr id="176" name="YES.Exception To Bidding">
            <a:extLst>
              <a:ext uri="{FF2B5EF4-FFF2-40B4-BE49-F238E27FC236}">
                <a16:creationId xmlns:a16="http://schemas.microsoft.com/office/drawing/2014/main" id="{E9FDFDD7-F868-0781-38B4-6AC7A5C0C7C3}"/>
              </a:ext>
              <a:ext uri="{C183D7F6-B498-43B3-948B-1728B52AA6E4}">
                <adec:decorative xmlns="" xmlns:adec="http://schemas.microsoft.com/office/drawing/2017/decorative" val="1"/>
              </a:ext>
            </a:extLst>
          </p:cNvPr>
          <p:cNvSpPr/>
          <p:nvPr/>
        </p:nvSpPr>
        <p:spPr>
          <a:xfrm>
            <a:off x="1767606" y="4640692"/>
            <a:ext cx="775674" cy="541064"/>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latin typeface="Nourd Light" panose="020B0604020202020204" charset="0"/>
              </a:rPr>
              <a:t>YES</a:t>
            </a:r>
            <a:r>
              <a:rPr lang="en-US" sz="1600" b="1" dirty="0" smtClean="0">
                <a:latin typeface="Nourd Light" panose="020B0604020202020204" charset="0"/>
              </a:rPr>
              <a:t>?</a:t>
            </a:r>
            <a:endParaRPr lang="en-US" sz="1600" b="1" dirty="0">
              <a:latin typeface="Nourd Light" panose="020B0604020202020204" charset="0"/>
            </a:endParaRPr>
          </a:p>
        </p:txBody>
      </p:sp>
      <p:sp>
        <p:nvSpPr>
          <p:cNvPr id="34" name="TextBox 123">
            <a:extLst>
              <a:ext uri="{FF2B5EF4-FFF2-40B4-BE49-F238E27FC236}">
                <a16:creationId xmlns:a16="http://schemas.microsoft.com/office/drawing/2014/main" id="{765AC0D4-6455-FA83-2011-1D33730AA753}"/>
              </a:ext>
              <a:ext uri="{C183D7F6-B498-43B3-948B-1728B52AA6E4}">
                <adec:decorative xmlns="" xmlns:adec="http://schemas.microsoft.com/office/drawing/2017/decorative" val="1"/>
              </a:ext>
            </a:extLst>
          </p:cNvPr>
          <p:cNvSpPr txBox="1"/>
          <p:nvPr/>
        </p:nvSpPr>
        <p:spPr>
          <a:xfrm>
            <a:off x="7761191" y="10076942"/>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
        <p:nvSpPr>
          <p:cNvPr id="126" name="YES.Exception To Bidding">
            <a:extLst>
              <a:ext uri="{FF2B5EF4-FFF2-40B4-BE49-F238E27FC236}">
                <a16:creationId xmlns:a16="http://schemas.microsoft.com/office/drawing/2014/main" id="{E9FDFDD7-F868-0781-38B4-6AC7A5C0C7C3}"/>
              </a:ext>
              <a:ext uri="{C183D7F6-B498-43B3-948B-1728B52AA6E4}">
                <adec:decorative xmlns="" xmlns:adec="http://schemas.microsoft.com/office/drawing/2017/decorative" val="1"/>
              </a:ext>
            </a:extLst>
          </p:cNvPr>
          <p:cNvSpPr/>
          <p:nvPr/>
        </p:nvSpPr>
        <p:spPr>
          <a:xfrm>
            <a:off x="3444354" y="5532747"/>
            <a:ext cx="775674" cy="541064"/>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latin typeface="Nourd Light" panose="020B0604020202020204" charset="0"/>
              </a:rPr>
              <a:t>YES</a:t>
            </a:r>
            <a:r>
              <a:rPr lang="en-US" sz="1600" b="1" dirty="0" smtClean="0">
                <a:latin typeface="Nourd Light" panose="020B0604020202020204" charset="0"/>
              </a:rPr>
              <a:t>?</a:t>
            </a:r>
            <a:endParaRPr lang="en-US" sz="1600" b="1" dirty="0">
              <a:latin typeface="Nourd Light" panose="020B0604020202020204" charset="0"/>
            </a:endParaRPr>
          </a:p>
        </p:txBody>
      </p:sp>
      <p:sp>
        <p:nvSpPr>
          <p:cNvPr id="146" name="TextBox 146"/>
          <p:cNvSpPr txBox="1"/>
          <p:nvPr/>
        </p:nvSpPr>
        <p:spPr>
          <a:xfrm>
            <a:off x="4570044" y="5331981"/>
            <a:ext cx="1834446" cy="903681"/>
          </a:xfrm>
          <a:prstGeom prst="rect">
            <a:avLst/>
          </a:prstGeom>
          <a:solidFill>
            <a:schemeClr val="bg2"/>
          </a:solidFill>
          <a:ln w="19050">
            <a:solidFill>
              <a:schemeClr val="tx1"/>
            </a:solidFill>
          </a:ln>
        </p:spPr>
        <p:txBody>
          <a:bodyPr lIns="190500" tIns="190500" rIns="190500" bIns="190500" rtlCol="0" anchor="t"/>
          <a:lstStyle/>
          <a:p>
            <a:pPr algn="ctr"/>
            <a:r>
              <a:rPr lang="en-US" sz="1600" b="1" u="sng" dirty="0" smtClean="0">
                <a:latin typeface="Nourd Light" panose="020B0604020202020204" charset="0"/>
                <a:sym typeface="Nourd Light"/>
              </a:rPr>
              <a:t>GO </a:t>
            </a:r>
            <a:r>
              <a:rPr lang="en-US" sz="1600" b="1" u="sng" dirty="0">
                <a:latin typeface="Nourd Light" panose="020B0604020202020204" charset="0"/>
                <a:sym typeface="Nourd Light"/>
              </a:rPr>
              <a:t>TO STEP </a:t>
            </a:r>
            <a:r>
              <a:rPr lang="en-US" sz="1600" b="1" u="sng" dirty="0" smtClean="0">
                <a:latin typeface="Nourd Light" panose="020B0604020202020204" charset="0"/>
                <a:sym typeface="Nourd Light"/>
              </a:rPr>
              <a:t>2</a:t>
            </a:r>
            <a:endParaRPr lang="en-US" sz="1600" b="1" u="sng" dirty="0">
              <a:latin typeface="Nourd Light" panose="020B0604020202020204" charset="0"/>
              <a:sym typeface="Nourd Light"/>
            </a:endParaRPr>
          </a:p>
          <a:p>
            <a:pPr algn="ctr"/>
            <a:r>
              <a:rPr lang="en-US" sz="1400" dirty="0" smtClean="0">
                <a:latin typeface="Nourd Light" panose="020B0604020202020204" charset="0"/>
                <a:sym typeface="Nourd Light"/>
              </a:rPr>
              <a:t>(No Quotes Required)</a:t>
            </a:r>
          </a:p>
        </p:txBody>
      </p:sp>
      <p:grpSp>
        <p:nvGrpSpPr>
          <p:cNvPr id="40" name="Bid GoToStep2"/>
          <p:cNvGrpSpPr/>
          <p:nvPr/>
        </p:nvGrpSpPr>
        <p:grpSpPr>
          <a:xfrm>
            <a:off x="6523474" y="7358285"/>
            <a:ext cx="1359100" cy="702974"/>
            <a:chOff x="6957348" y="8340828"/>
            <a:chExt cx="1223291" cy="781995"/>
          </a:xfrm>
          <a:solidFill>
            <a:schemeClr val="bg2"/>
          </a:solidFill>
        </p:grpSpPr>
        <p:sp>
          <p:nvSpPr>
            <p:cNvPr id="125" name="AutoShape 99">
              <a:extLst>
                <a:ext uri="{FF2B5EF4-FFF2-40B4-BE49-F238E27FC236}">
                  <a16:creationId xmlns:a16="http://schemas.microsoft.com/office/drawing/2014/main" id="{9E68BC07-F2C6-D81A-6DA1-024FDDF09DAC}"/>
                </a:ext>
              </a:extLst>
            </p:cNvPr>
            <p:cNvSpPr/>
            <p:nvPr/>
          </p:nvSpPr>
          <p:spPr>
            <a:xfrm>
              <a:off x="6957348" y="8696852"/>
              <a:ext cx="367427" cy="0"/>
            </a:xfrm>
            <a:prstGeom prst="line">
              <a:avLst/>
            </a:prstGeom>
            <a:grpFill/>
            <a:ln w="38100" cap="flat">
              <a:solidFill>
                <a:srgbClr val="000000"/>
              </a:solidFill>
              <a:prstDash val="solid"/>
              <a:headEnd type="none" w="sm" len="sm"/>
              <a:tailEnd type="none" w="sm" len="sm"/>
            </a:ln>
          </p:spPr>
          <p:txBody>
            <a:bodyPr/>
            <a:lstStyle/>
            <a:p>
              <a:endParaRPr lang="en-US"/>
            </a:p>
          </p:txBody>
        </p:sp>
        <p:sp>
          <p:nvSpPr>
            <p:cNvPr id="136" name="TextBox 146"/>
            <p:cNvSpPr txBox="1"/>
            <p:nvPr/>
          </p:nvSpPr>
          <p:spPr>
            <a:xfrm>
              <a:off x="7257765" y="8340828"/>
              <a:ext cx="922874" cy="781995"/>
            </a:xfrm>
            <a:prstGeom prst="rect">
              <a:avLst/>
            </a:prstGeom>
            <a:grpFill/>
            <a:ln w="19050">
              <a:solidFill>
                <a:schemeClr val="tx1"/>
              </a:solidFill>
            </a:ln>
          </p:spPr>
          <p:txBody>
            <a:bodyPr lIns="190500" tIns="190500" rIns="190500" bIns="190500" rtlCol="0" anchor="ctr"/>
            <a:lstStyle/>
            <a:p>
              <a:pPr algn="ctr"/>
              <a:r>
                <a:rPr lang="en-US" sz="1400" dirty="0" smtClean="0">
                  <a:solidFill>
                    <a:srgbClr val="000000"/>
                  </a:solidFill>
                  <a:latin typeface="Nourd Light Bold"/>
                  <a:ea typeface="Nourd Light"/>
                  <a:cs typeface="Nourd Light"/>
                  <a:sym typeface="Nourd Light"/>
                </a:rPr>
                <a:t>GO TO </a:t>
              </a:r>
            </a:p>
            <a:p>
              <a:pPr algn="ctr"/>
              <a:r>
                <a:rPr lang="en-US" sz="1400" b="1" u="sng" dirty="0" smtClean="0">
                  <a:solidFill>
                    <a:srgbClr val="000000"/>
                  </a:solidFill>
                  <a:latin typeface="Nourd Light Bold"/>
                  <a:ea typeface="Nourd Light"/>
                  <a:cs typeface="Nourd Light"/>
                  <a:sym typeface="Nourd Light"/>
                </a:rPr>
                <a:t>STEP </a:t>
              </a:r>
              <a:r>
                <a:rPr lang="en-US" sz="1600" b="1" u="sng" dirty="0">
                  <a:solidFill>
                    <a:srgbClr val="000000"/>
                  </a:solidFill>
                  <a:latin typeface="Nourd Light Bold"/>
                  <a:ea typeface="Nourd Light"/>
                  <a:cs typeface="Nourd Light"/>
                  <a:sym typeface="Nourd Light"/>
                </a:rPr>
                <a:t>2</a:t>
              </a:r>
              <a:endParaRPr lang="en-US" sz="1600" b="1" u="sng" dirty="0">
                <a:solidFill>
                  <a:srgbClr val="000000"/>
                </a:solidFill>
                <a:latin typeface="Nourd Light Bold"/>
                <a:ea typeface="Nourd Light"/>
                <a:cs typeface="Nourd Light"/>
              </a:endParaRPr>
            </a:p>
          </p:txBody>
        </p:sp>
      </p:grpSp>
      <p:sp>
        <p:nvSpPr>
          <p:cNvPr id="137" name="NO.EXCEP.BID.Matrix">
            <a:extLst>
              <a:ext uri="{FF2B5EF4-FFF2-40B4-BE49-F238E27FC236}">
                <a16:creationId xmlns:a16="http://schemas.microsoft.com/office/drawing/2014/main" id="{D684B82B-33C3-EF4C-C59E-E27E6B1CB766}"/>
              </a:ext>
              <a:ext uri="{C183D7F6-B498-43B3-948B-1728B52AA6E4}">
                <adec:decorative xmlns="" xmlns:adec="http://schemas.microsoft.com/office/drawing/2017/decorative" val="1"/>
              </a:ext>
            </a:extLst>
          </p:cNvPr>
          <p:cNvSpPr/>
          <p:nvPr/>
        </p:nvSpPr>
        <p:spPr>
          <a:xfrm>
            <a:off x="3424431" y="3825221"/>
            <a:ext cx="798328" cy="547271"/>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Nourd Light" panose="020B0604020202020204" charset="0"/>
              </a:rPr>
              <a:t>NO?</a:t>
            </a:r>
          </a:p>
        </p:txBody>
      </p:sp>
      <p:sp>
        <p:nvSpPr>
          <p:cNvPr id="138" name="TextBox 146"/>
          <p:cNvSpPr txBox="1"/>
          <p:nvPr/>
        </p:nvSpPr>
        <p:spPr>
          <a:xfrm>
            <a:off x="4553442" y="3605325"/>
            <a:ext cx="1834446" cy="903681"/>
          </a:xfrm>
          <a:prstGeom prst="rect">
            <a:avLst/>
          </a:prstGeom>
          <a:solidFill>
            <a:schemeClr val="bg2"/>
          </a:solidFill>
          <a:ln w="19050">
            <a:solidFill>
              <a:schemeClr val="tx1"/>
            </a:solidFill>
          </a:ln>
        </p:spPr>
        <p:txBody>
          <a:bodyPr lIns="190500" tIns="190500" rIns="190500" bIns="190500" rtlCol="0" anchor="t"/>
          <a:lstStyle/>
          <a:p>
            <a:pPr algn="ctr"/>
            <a:r>
              <a:rPr lang="en-US" sz="1600" b="1" u="sng" dirty="0" smtClean="0">
                <a:latin typeface="Nourd Light" panose="020B0604020202020204" charset="0"/>
                <a:sym typeface="Nourd Light"/>
              </a:rPr>
              <a:t>GO </a:t>
            </a:r>
            <a:r>
              <a:rPr lang="en-US" sz="1600" b="1" u="sng" dirty="0">
                <a:latin typeface="Nourd Light" panose="020B0604020202020204" charset="0"/>
                <a:sym typeface="Nourd Light"/>
              </a:rPr>
              <a:t>TO STEP 3</a:t>
            </a:r>
          </a:p>
          <a:p>
            <a:pPr algn="ctr"/>
            <a:r>
              <a:rPr lang="en-US" sz="1400" dirty="0" smtClean="0">
                <a:latin typeface="Nourd Light" panose="020B0604020202020204" charset="0"/>
                <a:sym typeface="Nourd Light"/>
              </a:rPr>
              <a:t>(No Quotes Required)</a:t>
            </a:r>
          </a:p>
        </p:txBody>
      </p:sp>
      <p:sp>
        <p:nvSpPr>
          <p:cNvPr id="9" name="Action Button: Blank 8">
            <a:hlinkClick r:id="rId11" action="ppaction://hlinksldjump" highlightClick="1"/>
            <a:extLst>
              <a:ext uri="{FF2B5EF4-FFF2-40B4-BE49-F238E27FC236}">
                <a16:creationId xmlns:a16="http://schemas.microsoft.com/office/drawing/2014/main" id="{9C0687C2-45B3-E9BA-E8E6-ED1532E11A0B}"/>
              </a:ext>
              <a:ext uri="{C183D7F6-B498-43B3-948B-1728B52AA6E4}">
                <adec:decorative xmlns="" xmlns:adec="http://schemas.microsoft.com/office/drawing/2017/decorative" val="1"/>
              </a:ext>
            </a:extLst>
          </p:cNvPr>
          <p:cNvSpPr/>
          <p:nvPr/>
        </p:nvSpPr>
        <p:spPr>
          <a:xfrm>
            <a:off x="1161435" y="5381317"/>
            <a:ext cx="2000190" cy="896873"/>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Nourd Light" panose="020B0604020202020204" charset="0"/>
              </a:rPr>
              <a:t>EXCEPTION TO BIDDING?</a:t>
            </a:r>
          </a:p>
          <a:p>
            <a:pPr algn="ctr"/>
            <a:r>
              <a:rPr lang="en-US" sz="1400" dirty="0">
                <a:latin typeface="Nourd Light" panose="020B0604020202020204" charset="0"/>
              </a:rPr>
              <a:t> </a:t>
            </a:r>
            <a:r>
              <a:rPr lang="en-US" sz="1400" b="1" dirty="0">
                <a:latin typeface="Nourd Light" panose="020B0604020202020204" charset="0"/>
              </a:rPr>
              <a:t>(click </a:t>
            </a:r>
            <a:r>
              <a:rPr lang="en-US" sz="1400" b="1" u="sng" dirty="0">
                <a:latin typeface="Nourd Light" panose="020B0604020202020204" charset="0"/>
              </a:rPr>
              <a:t>HERE</a:t>
            </a:r>
            <a:r>
              <a:rPr lang="en-US" sz="1400" b="1" dirty="0">
                <a:latin typeface="Nourd Light" panose="020B0604020202020204" charset="0"/>
              </a:rPr>
              <a:t> for more </a:t>
            </a:r>
            <a:r>
              <a:rPr lang="en-US" sz="1400" b="1" dirty="0" smtClean="0">
                <a:latin typeface="Nourd Light" panose="020B0604020202020204" charset="0"/>
              </a:rPr>
              <a:t>on EXCEPTIONS)</a:t>
            </a:r>
            <a:endParaRPr lang="en-US" sz="1400" b="1" dirty="0">
              <a:latin typeface="Nourd Light" panose="020B0604020202020204" charset="0"/>
            </a:endParaRPr>
          </a:p>
        </p:txBody>
      </p:sp>
      <p:sp>
        <p:nvSpPr>
          <p:cNvPr id="131" name="TextBox 146"/>
          <p:cNvSpPr txBox="1"/>
          <p:nvPr/>
        </p:nvSpPr>
        <p:spPr>
          <a:xfrm>
            <a:off x="6874662" y="9000977"/>
            <a:ext cx="1025330" cy="653967"/>
          </a:xfrm>
          <a:prstGeom prst="rect">
            <a:avLst/>
          </a:prstGeom>
          <a:solidFill>
            <a:schemeClr val="bg2"/>
          </a:solidFill>
          <a:ln w="28575">
            <a:solidFill>
              <a:schemeClr val="tx1"/>
            </a:solidFill>
          </a:ln>
        </p:spPr>
        <p:txBody>
          <a:bodyPr lIns="190500" tIns="190500" rIns="190500" bIns="190500" rtlCol="0" anchor="ctr"/>
          <a:lstStyle/>
          <a:p>
            <a:pPr algn="ctr"/>
            <a:r>
              <a:rPr lang="en-US" sz="1400" dirty="0" smtClean="0">
                <a:solidFill>
                  <a:srgbClr val="000000"/>
                </a:solidFill>
                <a:latin typeface="Nourd Light Bold"/>
                <a:ea typeface="Nourd Light"/>
                <a:cs typeface="Nourd Light"/>
                <a:sym typeface="Nourd Light"/>
              </a:rPr>
              <a:t>GO TO</a:t>
            </a:r>
          </a:p>
          <a:p>
            <a:pPr algn="ctr"/>
            <a:r>
              <a:rPr lang="en-US" sz="1400" dirty="0" smtClean="0">
                <a:solidFill>
                  <a:srgbClr val="000000"/>
                </a:solidFill>
                <a:latin typeface="Nourd Light Bold"/>
                <a:ea typeface="Nourd Light"/>
                <a:cs typeface="Nourd Light"/>
                <a:sym typeface="Nourd Light"/>
              </a:rPr>
              <a:t> </a:t>
            </a:r>
            <a:r>
              <a:rPr lang="en-US" sz="1400" b="1" u="sng" dirty="0">
                <a:solidFill>
                  <a:srgbClr val="000000"/>
                </a:solidFill>
                <a:latin typeface="Nourd Light Bold"/>
                <a:ea typeface="Nourd Light"/>
                <a:cs typeface="Nourd Light"/>
                <a:sym typeface="Nourd Light"/>
              </a:rPr>
              <a:t>STEP 2</a:t>
            </a:r>
            <a:endParaRPr lang="en-US" sz="1400" b="1" u="sng" dirty="0">
              <a:solidFill>
                <a:srgbClr val="000000"/>
              </a:solidFill>
              <a:latin typeface="Nourd Light Bold"/>
              <a:ea typeface="Nourd Light"/>
              <a:cs typeface="Nourd Light"/>
            </a:endParaRPr>
          </a:p>
        </p:txBody>
      </p:sp>
      <p:sp>
        <p:nvSpPr>
          <p:cNvPr id="77" name="TextBox 77"/>
          <p:cNvSpPr txBox="1"/>
          <p:nvPr/>
        </p:nvSpPr>
        <p:spPr>
          <a:xfrm>
            <a:off x="5272964" y="8954650"/>
            <a:ext cx="1309663" cy="794743"/>
          </a:xfrm>
          <a:prstGeom prst="rect">
            <a:avLst/>
          </a:prstGeom>
          <a:ln w="28575">
            <a:solidFill>
              <a:schemeClr val="tx1"/>
            </a:solidFill>
          </a:ln>
        </p:spPr>
        <p:txBody>
          <a:bodyPr lIns="190500" tIns="190500" rIns="190500" bIns="190500" rtlCol="0" anchor="ctr"/>
          <a:lstStyle/>
          <a:p>
            <a:pPr algn="ctr">
              <a:lnSpc>
                <a:spcPts val="1950"/>
              </a:lnSpc>
            </a:pPr>
            <a:r>
              <a:rPr lang="en-US" sz="1400" dirty="0">
                <a:solidFill>
                  <a:srgbClr val="000000"/>
                </a:solidFill>
                <a:latin typeface="Nourd Light" panose="020B0604020202020204" charset="0"/>
                <a:ea typeface="Nourd Light Bold"/>
                <a:cs typeface="Nourd Light Bold"/>
                <a:sym typeface="Nourd Light Bold"/>
              </a:rPr>
              <a:t>Formal</a:t>
            </a:r>
          </a:p>
          <a:p>
            <a:pPr algn="ctr">
              <a:lnSpc>
                <a:spcPts val="1950"/>
              </a:lnSpc>
            </a:pPr>
            <a:r>
              <a:rPr lang="en-US" sz="1400" dirty="0">
                <a:solidFill>
                  <a:srgbClr val="000000"/>
                </a:solidFill>
                <a:latin typeface="Nourd Light" panose="020B0604020202020204" charset="0"/>
                <a:ea typeface="Nourd Light Bold"/>
                <a:cs typeface="Nourd Light Bold"/>
                <a:sym typeface="Nourd Light Bold"/>
              </a:rPr>
              <a:t>Bid/RFX</a:t>
            </a:r>
          </a:p>
          <a:p>
            <a:pPr algn="ctr">
              <a:lnSpc>
                <a:spcPts val="1950"/>
              </a:lnSpc>
            </a:pPr>
            <a:r>
              <a:rPr lang="en-US" sz="1400" b="1" dirty="0">
                <a:solidFill>
                  <a:srgbClr val="000000"/>
                </a:solidFill>
                <a:latin typeface="Nourd Light" panose="020B0604020202020204" charset="0"/>
                <a:ea typeface="Nourd Light Bold"/>
                <a:cs typeface="Nourd Light Bold"/>
                <a:sym typeface="Nourd Light Bold"/>
              </a:rPr>
              <a:t>REQUIRED</a:t>
            </a:r>
          </a:p>
        </p:txBody>
      </p:sp>
      <p:sp>
        <p:nvSpPr>
          <p:cNvPr id="141" name="AutoShape 49" title="small down ">
            <a:extLst>
              <a:ext uri="{FF2B5EF4-FFF2-40B4-BE49-F238E27FC236}">
                <a16:creationId xmlns:a16="http://schemas.microsoft.com/office/drawing/2014/main" id="{F81CCE4A-5770-3A2D-AF6D-C4BDE969E8A5}"/>
              </a:ext>
              <a:ext uri="{C183D7F6-B498-43B3-948B-1728B52AA6E4}">
                <adec:decorative xmlns="" xmlns:adec="http://schemas.microsoft.com/office/drawing/2017/decorative" val="1"/>
              </a:ext>
            </a:extLst>
          </p:cNvPr>
          <p:cNvSpPr/>
          <p:nvPr/>
        </p:nvSpPr>
        <p:spPr>
          <a:xfrm flipV="1">
            <a:off x="9980940" y="6250266"/>
            <a:ext cx="0" cy="376183"/>
          </a:xfrm>
          <a:prstGeom prst="line">
            <a:avLst/>
          </a:prstGeom>
          <a:ln w="38100" cap="flat">
            <a:solidFill>
              <a:srgbClr val="000000"/>
            </a:solidFill>
            <a:prstDash val="solid"/>
            <a:headEnd type="none" w="sm" len="sm"/>
            <a:tailEnd type="none" w="sm" len="sm"/>
          </a:ln>
        </p:spPr>
        <p:txBody>
          <a:bodyPr/>
          <a:lstStyle/>
          <a:p>
            <a:endParaRPr lang="en-US"/>
          </a:p>
        </p:txBody>
      </p:sp>
      <p:sp>
        <p:nvSpPr>
          <p:cNvPr id="147" name="AutoShape 99">
            <a:extLst>
              <a:ext uri="{FF2B5EF4-FFF2-40B4-BE49-F238E27FC236}">
                <a16:creationId xmlns:a16="http://schemas.microsoft.com/office/drawing/2014/main" id="{9E68BC07-F2C6-D81A-6DA1-024FDDF09DAC}"/>
              </a:ext>
            </a:extLst>
          </p:cNvPr>
          <p:cNvSpPr/>
          <p:nvPr/>
        </p:nvSpPr>
        <p:spPr>
          <a:xfrm>
            <a:off x="4222759" y="4077380"/>
            <a:ext cx="330683" cy="0"/>
          </a:xfrm>
          <a:prstGeom prst="line">
            <a:avLst/>
          </a:prstGeom>
          <a:ln w="38100" cap="flat">
            <a:solidFill>
              <a:srgbClr val="000000"/>
            </a:solidFill>
            <a:prstDash val="solid"/>
            <a:headEnd type="none" w="sm" len="sm"/>
            <a:tailEnd type="none" w="sm" len="sm"/>
          </a:ln>
        </p:spPr>
        <p:txBody>
          <a:bodyPr/>
          <a:lstStyle/>
          <a:p>
            <a:endParaRPr lang="en-US"/>
          </a:p>
        </p:txBody>
      </p:sp>
      <p:sp>
        <p:nvSpPr>
          <p:cNvPr id="148" name="AutoShape 99">
            <a:extLst>
              <a:ext uri="{FF2B5EF4-FFF2-40B4-BE49-F238E27FC236}">
                <a16:creationId xmlns:a16="http://schemas.microsoft.com/office/drawing/2014/main" id="{9E68BC07-F2C6-D81A-6DA1-024FDDF09DAC}"/>
              </a:ext>
            </a:extLst>
          </p:cNvPr>
          <p:cNvSpPr/>
          <p:nvPr/>
        </p:nvSpPr>
        <p:spPr>
          <a:xfrm>
            <a:off x="4804657" y="9318376"/>
            <a:ext cx="457396"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grpId="0" nodeType="afterEffect">
                                  <p:stCondLst>
                                    <p:cond delay="0"/>
                                  </p:stCondLst>
                                  <p:endCondLst>
                                    <p:cond evt="onNext" delay="0">
                                      <p:tgtEl>
                                        <p:sldTgt/>
                                      </p:tgtEl>
                                    </p:cond>
                                  </p:endCondLst>
                                  <p:childTnLst>
                                    <p:animRot by="120000">
                                      <p:cBhvr>
                                        <p:cTn id="6" dur="200" fill="hold">
                                          <p:stCondLst>
                                            <p:cond delay="0"/>
                                          </p:stCondLst>
                                        </p:cTn>
                                        <p:tgtEl>
                                          <p:spTgt spid="115"/>
                                        </p:tgtEl>
                                        <p:attrNameLst>
                                          <p:attrName>r</p:attrName>
                                        </p:attrNameLst>
                                      </p:cBhvr>
                                    </p:animRot>
                                    <p:animRot by="-240000">
                                      <p:cBhvr>
                                        <p:cTn id="7" dur="400" fill="hold">
                                          <p:stCondLst>
                                            <p:cond delay="400"/>
                                          </p:stCondLst>
                                        </p:cTn>
                                        <p:tgtEl>
                                          <p:spTgt spid="115"/>
                                        </p:tgtEl>
                                        <p:attrNameLst>
                                          <p:attrName>r</p:attrName>
                                        </p:attrNameLst>
                                      </p:cBhvr>
                                    </p:animRot>
                                    <p:animRot by="240000">
                                      <p:cBhvr>
                                        <p:cTn id="8" dur="400" fill="hold">
                                          <p:stCondLst>
                                            <p:cond delay="800"/>
                                          </p:stCondLst>
                                        </p:cTn>
                                        <p:tgtEl>
                                          <p:spTgt spid="115"/>
                                        </p:tgtEl>
                                        <p:attrNameLst>
                                          <p:attrName>r</p:attrName>
                                        </p:attrNameLst>
                                      </p:cBhvr>
                                    </p:animRot>
                                    <p:animRot by="-240000">
                                      <p:cBhvr>
                                        <p:cTn id="9" dur="400" fill="hold">
                                          <p:stCondLst>
                                            <p:cond delay="1200"/>
                                          </p:stCondLst>
                                        </p:cTn>
                                        <p:tgtEl>
                                          <p:spTgt spid="115"/>
                                        </p:tgtEl>
                                        <p:attrNameLst>
                                          <p:attrName>r</p:attrName>
                                        </p:attrNameLst>
                                      </p:cBhvr>
                                    </p:animRot>
                                    <p:animRot by="120000">
                                      <p:cBhvr>
                                        <p:cTn id="10" dur="400" fill="hold">
                                          <p:stCondLst>
                                            <p:cond delay="1600"/>
                                          </p:stCondLst>
                                        </p:cTn>
                                        <p:tgtEl>
                                          <p:spTgt spid="115"/>
                                        </p:tgtEl>
                                        <p:attrNameLst>
                                          <p:attrName>r</p:attrName>
                                        </p:attrNameLst>
                                      </p:cBhvr>
                                    </p:animRot>
                                  </p:childTnLst>
                                </p:cTn>
                              </p:par>
                              <p:par>
                                <p:cTn id="11" presetID="32" presetClass="emph" presetSubtype="0" repeatCount="indefinite" fill="remove" grpId="0" nodeType="withEffect">
                                  <p:stCondLst>
                                    <p:cond delay="0"/>
                                  </p:stCondLst>
                                  <p:endCondLst>
                                    <p:cond evt="onNext" delay="0">
                                      <p:tgtEl>
                                        <p:sldTgt/>
                                      </p:tgtEl>
                                    </p:cond>
                                  </p:endCondLst>
                                  <p:childTnLst>
                                    <p:animRot by="120000">
                                      <p:cBhvr>
                                        <p:cTn id="12" dur="300" fill="hold">
                                          <p:stCondLst>
                                            <p:cond delay="0"/>
                                          </p:stCondLst>
                                        </p:cTn>
                                        <p:tgtEl>
                                          <p:spTgt spid="5"/>
                                        </p:tgtEl>
                                        <p:attrNameLst>
                                          <p:attrName>r</p:attrName>
                                        </p:attrNameLst>
                                      </p:cBhvr>
                                    </p:animRot>
                                    <p:animRot by="-240000">
                                      <p:cBhvr>
                                        <p:cTn id="13" dur="600" fill="hold">
                                          <p:stCondLst>
                                            <p:cond delay="600"/>
                                          </p:stCondLst>
                                        </p:cTn>
                                        <p:tgtEl>
                                          <p:spTgt spid="5"/>
                                        </p:tgtEl>
                                        <p:attrNameLst>
                                          <p:attrName>r</p:attrName>
                                        </p:attrNameLst>
                                      </p:cBhvr>
                                    </p:animRot>
                                    <p:animRot by="240000">
                                      <p:cBhvr>
                                        <p:cTn id="14" dur="600" fill="hold">
                                          <p:stCondLst>
                                            <p:cond delay="1200"/>
                                          </p:stCondLst>
                                        </p:cTn>
                                        <p:tgtEl>
                                          <p:spTgt spid="5"/>
                                        </p:tgtEl>
                                        <p:attrNameLst>
                                          <p:attrName>r</p:attrName>
                                        </p:attrNameLst>
                                      </p:cBhvr>
                                    </p:animRot>
                                    <p:animRot by="-240000">
                                      <p:cBhvr>
                                        <p:cTn id="15" dur="600" fill="hold">
                                          <p:stCondLst>
                                            <p:cond delay="1800"/>
                                          </p:stCondLst>
                                        </p:cTn>
                                        <p:tgtEl>
                                          <p:spTgt spid="5"/>
                                        </p:tgtEl>
                                        <p:attrNameLst>
                                          <p:attrName>r</p:attrName>
                                        </p:attrNameLst>
                                      </p:cBhvr>
                                    </p:animRot>
                                    <p:animRot by="120000">
                                      <p:cBhvr>
                                        <p:cTn id="16" dur="600" fill="hold">
                                          <p:stCondLst>
                                            <p:cond delay="2400"/>
                                          </p:stCondLst>
                                        </p:cTn>
                                        <p:tgtEl>
                                          <p:spTgt spid="5"/>
                                        </p:tgtEl>
                                        <p:attrNameLst>
                                          <p:attrName>r</p:attrName>
                                        </p:attrNameLst>
                                      </p:cBhvr>
                                    </p:animRot>
                                  </p:childTnLst>
                                </p:cTn>
                              </p:par>
                              <p:par>
                                <p:cTn id="17" presetID="32" presetClass="emph" presetSubtype="0" fill="hold" grpId="0" nodeType="withEffect">
                                  <p:stCondLst>
                                    <p:cond delay="0"/>
                                  </p:stCondLst>
                                  <p:childTnLst>
                                    <p:animRot by="120000">
                                      <p:cBhvr>
                                        <p:cTn id="18" dur="175" fill="hold">
                                          <p:stCondLst>
                                            <p:cond delay="0"/>
                                          </p:stCondLst>
                                        </p:cTn>
                                        <p:tgtEl>
                                          <p:spTgt spid="3">
                                            <p:bg/>
                                          </p:spTgt>
                                        </p:tgtEl>
                                        <p:attrNameLst>
                                          <p:attrName>r</p:attrName>
                                        </p:attrNameLst>
                                      </p:cBhvr>
                                    </p:animRot>
                                    <p:animRot by="-240000">
                                      <p:cBhvr>
                                        <p:cTn id="19" dur="350" fill="hold">
                                          <p:stCondLst>
                                            <p:cond delay="350"/>
                                          </p:stCondLst>
                                        </p:cTn>
                                        <p:tgtEl>
                                          <p:spTgt spid="3">
                                            <p:bg/>
                                          </p:spTgt>
                                        </p:tgtEl>
                                        <p:attrNameLst>
                                          <p:attrName>r</p:attrName>
                                        </p:attrNameLst>
                                      </p:cBhvr>
                                    </p:animRot>
                                    <p:animRot by="240000">
                                      <p:cBhvr>
                                        <p:cTn id="20" dur="350" fill="hold">
                                          <p:stCondLst>
                                            <p:cond delay="700"/>
                                          </p:stCondLst>
                                        </p:cTn>
                                        <p:tgtEl>
                                          <p:spTgt spid="3">
                                            <p:bg/>
                                          </p:spTgt>
                                        </p:tgtEl>
                                        <p:attrNameLst>
                                          <p:attrName>r</p:attrName>
                                        </p:attrNameLst>
                                      </p:cBhvr>
                                    </p:animRot>
                                    <p:animRot by="-240000">
                                      <p:cBhvr>
                                        <p:cTn id="21" dur="350" fill="hold">
                                          <p:stCondLst>
                                            <p:cond delay="1050"/>
                                          </p:stCondLst>
                                        </p:cTn>
                                        <p:tgtEl>
                                          <p:spTgt spid="3">
                                            <p:bg/>
                                          </p:spTgt>
                                        </p:tgtEl>
                                        <p:attrNameLst>
                                          <p:attrName>r</p:attrName>
                                        </p:attrNameLst>
                                      </p:cBhvr>
                                    </p:animRot>
                                    <p:animRot by="120000">
                                      <p:cBhvr>
                                        <p:cTn id="22" dur="350" fill="hold">
                                          <p:stCondLst>
                                            <p:cond delay="1400"/>
                                          </p:stCondLst>
                                        </p:cTn>
                                        <p:tgtEl>
                                          <p:spTgt spid="3">
                                            <p:bg/>
                                          </p:spTgt>
                                        </p:tgtEl>
                                        <p:attrNameLst>
                                          <p:attrName>r</p:attrName>
                                        </p:attrNameLst>
                                      </p:cBhvr>
                                    </p:animRot>
                                  </p:childTnLst>
                                </p:cTn>
                              </p:par>
                              <p:par>
                                <p:cTn id="23" presetID="32" presetClass="emph" presetSubtype="0" repeatCount="indefinite" fill="hold" grpId="0" nodeType="withEffect">
                                  <p:stCondLst>
                                    <p:cond delay="0"/>
                                  </p:stCondLst>
                                  <p:childTnLst>
                                    <p:animRot by="120000">
                                      <p:cBhvr>
                                        <p:cTn id="24" dur="200" fill="hold">
                                          <p:stCondLst>
                                            <p:cond delay="0"/>
                                          </p:stCondLst>
                                        </p:cTn>
                                        <p:tgtEl>
                                          <p:spTgt spid="3">
                                            <p:txEl>
                                              <p:pRg st="0" end="0"/>
                                            </p:txEl>
                                          </p:spTgt>
                                        </p:tgtEl>
                                        <p:attrNameLst>
                                          <p:attrName>r</p:attrName>
                                        </p:attrNameLst>
                                      </p:cBhvr>
                                    </p:animRot>
                                    <p:animRot by="-240000">
                                      <p:cBhvr>
                                        <p:cTn id="25" dur="400" fill="hold">
                                          <p:stCondLst>
                                            <p:cond delay="400"/>
                                          </p:stCondLst>
                                        </p:cTn>
                                        <p:tgtEl>
                                          <p:spTgt spid="3">
                                            <p:txEl>
                                              <p:pRg st="0" end="0"/>
                                            </p:txEl>
                                          </p:spTgt>
                                        </p:tgtEl>
                                        <p:attrNameLst>
                                          <p:attrName>r</p:attrName>
                                        </p:attrNameLst>
                                      </p:cBhvr>
                                    </p:animRot>
                                    <p:animRot by="240000">
                                      <p:cBhvr>
                                        <p:cTn id="26" dur="400" fill="hold">
                                          <p:stCondLst>
                                            <p:cond delay="800"/>
                                          </p:stCondLst>
                                        </p:cTn>
                                        <p:tgtEl>
                                          <p:spTgt spid="3">
                                            <p:txEl>
                                              <p:pRg st="0" end="0"/>
                                            </p:txEl>
                                          </p:spTgt>
                                        </p:tgtEl>
                                        <p:attrNameLst>
                                          <p:attrName>r</p:attrName>
                                        </p:attrNameLst>
                                      </p:cBhvr>
                                    </p:animRot>
                                    <p:animRot by="-240000">
                                      <p:cBhvr>
                                        <p:cTn id="27" dur="400" fill="hold">
                                          <p:stCondLst>
                                            <p:cond delay="1200"/>
                                          </p:stCondLst>
                                        </p:cTn>
                                        <p:tgtEl>
                                          <p:spTgt spid="3">
                                            <p:txEl>
                                              <p:pRg st="0" end="0"/>
                                            </p:txEl>
                                          </p:spTgt>
                                        </p:tgtEl>
                                        <p:attrNameLst>
                                          <p:attrName>r</p:attrName>
                                        </p:attrNameLst>
                                      </p:cBhvr>
                                    </p:animRot>
                                    <p:animRot by="120000">
                                      <p:cBhvr>
                                        <p:cTn id="28" dur="400" fill="hold">
                                          <p:stCondLst>
                                            <p:cond delay="16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800"/>
                                        <p:tgtEl>
                                          <p:spTgt spid="39"/>
                                        </p:tgtEl>
                                      </p:cBhvr>
                                    </p:animEffect>
                                  </p:childTnLst>
                                </p:cTn>
                              </p:par>
                              <p:par>
                                <p:cTn id="35" presetID="22" presetClass="entr" presetSubtype="8" fill="hold" nodeType="withEffect">
                                  <p:stCondLst>
                                    <p:cond delay="80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12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nodeType="clickEffect">
                                  <p:stCondLst>
                                    <p:cond delay="500"/>
                                  </p:stCondLst>
                                  <p:childTnLst>
                                    <p:animEffect transition="out" filter="wipe(right)">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22" presetClass="exit" presetSubtype="2" fill="hold" nodeType="withEffect">
                                  <p:stCondLst>
                                    <p:cond delay="0"/>
                                  </p:stCondLst>
                                  <p:childTnLst>
                                    <p:animEffect transition="out" filter="wipe(right)">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249"/>
                    </p:tgtEl>
                  </p:cond>
                </p:stCondLst>
                <p:endSync evt="end" delay="0">
                  <p:rtn val="all"/>
                </p:endSync>
                <p:childTnLst>
                  <p:par>
                    <p:cTn id="47" fill="hold">
                      <p:stCondLst>
                        <p:cond delay="0"/>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wipe(up)">
                                      <p:cBhvr>
                                        <p:cTn id="51" dur="500"/>
                                        <p:tgtEl>
                                          <p:spTgt spid="141"/>
                                        </p:tgtEl>
                                      </p:cBhvr>
                                    </p:animEffect>
                                  </p:childTnLst>
                                </p:cTn>
                              </p:par>
                              <p:par>
                                <p:cTn id="52" presetID="22" presetClass="entr" presetSubtype="1" fill="hold" nodeType="withEffect">
                                  <p:stCondLst>
                                    <p:cond delay="50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22" presetClass="entr" presetSubtype="1" fill="hold" grpId="0" nodeType="withEffect">
                                  <p:stCondLst>
                                    <p:cond delay="1000"/>
                                  </p:stCondLst>
                                  <p:childTnLst>
                                    <p:set>
                                      <p:cBhvr>
                                        <p:cTn id="56" dur="1" fill="hold">
                                          <p:stCondLst>
                                            <p:cond delay="0"/>
                                          </p:stCondLst>
                                        </p:cTn>
                                        <p:tgtEl>
                                          <p:spTgt spid="47"/>
                                        </p:tgtEl>
                                        <p:attrNameLst>
                                          <p:attrName>style.visibility</p:attrName>
                                        </p:attrNameLst>
                                      </p:cBhvr>
                                      <p:to>
                                        <p:strVal val="visible"/>
                                      </p:to>
                                    </p:set>
                                    <p:animEffect transition="in" filter="wipe(up)">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par>
                                <p:cTn id="63" presetID="22" presetClass="exit" presetSubtype="4" fill="hold" nodeType="withEffect">
                                  <p:stCondLst>
                                    <p:cond delay="500"/>
                                  </p:stCondLst>
                                  <p:childTnLst>
                                    <p:animEffect transition="out" filter="wipe(down)">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par>
                                <p:cTn id="66" presetID="22" presetClass="exit" presetSubtype="4" fill="hold" grpId="1" nodeType="withEffect">
                                  <p:stCondLst>
                                    <p:cond delay="1100"/>
                                  </p:stCondLst>
                                  <p:childTnLst>
                                    <p:animEffect transition="out" filter="wipe(down)">
                                      <p:cBhvr>
                                        <p:cTn id="67" dur="500"/>
                                        <p:tgtEl>
                                          <p:spTgt spid="141"/>
                                        </p:tgtEl>
                                      </p:cBhvr>
                                    </p:animEffect>
                                    <p:set>
                                      <p:cBhvr>
                                        <p:cTn id="68"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indefinite"/>
                      </p:stCondLst>
                      <p:childTnLst>
                        <p:par>
                          <p:cTn id="71" fill="hold">
                            <p:stCondLst>
                              <p:cond delay="0"/>
                            </p:stCondLst>
                            <p:childTnLst>
                              <p:par>
                                <p:cTn id="72" presetID="22" presetClass="entr" presetSubtype="8" fill="hold" grpId="1" nodeType="clickEffect">
                                  <p:stCondLst>
                                    <p:cond delay="0"/>
                                  </p:stCondLst>
                                  <p:childTnLst>
                                    <p:set>
                                      <p:cBhvr>
                                        <p:cTn id="73" dur="1" fill="hold">
                                          <p:stCondLst>
                                            <p:cond delay="0"/>
                                          </p:stCondLst>
                                        </p:cTn>
                                        <p:tgtEl>
                                          <p:spTgt spid="148"/>
                                        </p:tgtEl>
                                        <p:attrNameLst>
                                          <p:attrName>style.visibility</p:attrName>
                                        </p:attrNameLst>
                                      </p:cBhvr>
                                      <p:to>
                                        <p:strVal val="visible"/>
                                      </p:to>
                                    </p:set>
                                    <p:animEffect transition="in" filter="wipe(left)">
                                      <p:cBhvr>
                                        <p:cTn id="74" dur="500"/>
                                        <p:tgtEl>
                                          <p:spTgt spid="148"/>
                                        </p:tgtEl>
                                      </p:cBhvr>
                                    </p:animEffect>
                                  </p:childTnLst>
                                </p:cTn>
                              </p:par>
                              <p:par>
                                <p:cTn id="75" presetID="22" presetClass="entr" presetSubtype="8" fill="hold" grpId="1" nodeType="withEffect">
                                  <p:stCondLst>
                                    <p:cond delay="500"/>
                                  </p:stCondLst>
                                  <p:childTnLst>
                                    <p:set>
                                      <p:cBhvr>
                                        <p:cTn id="76" dur="1" fill="hold">
                                          <p:stCondLst>
                                            <p:cond delay="0"/>
                                          </p:stCondLst>
                                        </p:cTn>
                                        <p:tgtEl>
                                          <p:spTgt spid="77"/>
                                        </p:tgtEl>
                                        <p:attrNameLst>
                                          <p:attrName>style.visibility</p:attrName>
                                        </p:attrNameLst>
                                      </p:cBhvr>
                                      <p:to>
                                        <p:strVal val="visible"/>
                                      </p:to>
                                    </p:set>
                                    <p:animEffect transition="in" filter="wipe(left)">
                                      <p:cBhvr>
                                        <p:cTn id="77" dur="500"/>
                                        <p:tgtEl>
                                          <p:spTgt spid="77"/>
                                        </p:tgtEl>
                                      </p:cBhvr>
                                    </p:animEffect>
                                  </p:childTnLst>
                                </p:cTn>
                              </p:par>
                              <p:par>
                                <p:cTn id="78" presetID="22" presetClass="entr" presetSubtype="8" fill="hold" grpId="1" nodeType="withEffect">
                                  <p:stCondLst>
                                    <p:cond delay="1000"/>
                                  </p:stCondLst>
                                  <p:childTnLst>
                                    <p:set>
                                      <p:cBhvr>
                                        <p:cTn id="79" dur="1" fill="hold">
                                          <p:stCondLst>
                                            <p:cond delay="0"/>
                                          </p:stCondLst>
                                        </p:cTn>
                                        <p:tgtEl>
                                          <p:spTgt spid="128"/>
                                        </p:tgtEl>
                                        <p:attrNameLst>
                                          <p:attrName>style.visibility</p:attrName>
                                        </p:attrNameLst>
                                      </p:cBhvr>
                                      <p:to>
                                        <p:strVal val="visible"/>
                                      </p:to>
                                    </p:set>
                                    <p:animEffect transition="in" filter="wipe(left)">
                                      <p:cBhvr>
                                        <p:cTn id="80" dur="500"/>
                                        <p:tgtEl>
                                          <p:spTgt spid="128"/>
                                        </p:tgtEl>
                                      </p:cBhvr>
                                    </p:animEffect>
                                  </p:childTnLst>
                                </p:cTn>
                              </p:par>
                              <p:par>
                                <p:cTn id="81" presetID="22" presetClass="entr" presetSubtype="8" fill="hold" grpId="1" nodeType="withEffect">
                                  <p:stCondLst>
                                    <p:cond delay="1500"/>
                                  </p:stCondLst>
                                  <p:childTnLst>
                                    <p:set>
                                      <p:cBhvr>
                                        <p:cTn id="82" dur="1" fill="hold">
                                          <p:stCondLst>
                                            <p:cond delay="0"/>
                                          </p:stCondLst>
                                        </p:cTn>
                                        <p:tgtEl>
                                          <p:spTgt spid="131"/>
                                        </p:tgtEl>
                                        <p:attrNameLst>
                                          <p:attrName>style.visibility</p:attrName>
                                        </p:attrNameLst>
                                      </p:cBhvr>
                                      <p:to>
                                        <p:strVal val="visible"/>
                                      </p:to>
                                    </p:set>
                                    <p:animEffect transition="in" filter="wipe(left)">
                                      <p:cBhvr>
                                        <p:cTn id="83" dur="500"/>
                                        <p:tgtEl>
                                          <p:spTgt spid="1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xit" presetSubtype="2" fill="hold" grpId="0" nodeType="clickEffect">
                                  <p:stCondLst>
                                    <p:cond delay="1500"/>
                                  </p:stCondLst>
                                  <p:childTnLst>
                                    <p:animEffect transition="out" filter="wipe(right)">
                                      <p:cBhvr>
                                        <p:cTn id="87" dur="500"/>
                                        <p:tgtEl>
                                          <p:spTgt spid="148"/>
                                        </p:tgtEl>
                                      </p:cBhvr>
                                    </p:animEffect>
                                    <p:set>
                                      <p:cBhvr>
                                        <p:cTn id="88" dur="1" fill="hold">
                                          <p:stCondLst>
                                            <p:cond delay="499"/>
                                          </p:stCondLst>
                                        </p:cTn>
                                        <p:tgtEl>
                                          <p:spTgt spid="148"/>
                                        </p:tgtEl>
                                        <p:attrNameLst>
                                          <p:attrName>style.visibility</p:attrName>
                                        </p:attrNameLst>
                                      </p:cBhvr>
                                      <p:to>
                                        <p:strVal val="hidden"/>
                                      </p:to>
                                    </p:set>
                                  </p:childTnLst>
                                </p:cTn>
                              </p:par>
                              <p:par>
                                <p:cTn id="89" presetID="22" presetClass="exit" presetSubtype="2" fill="hold" grpId="0" nodeType="withEffect">
                                  <p:stCondLst>
                                    <p:cond delay="1000"/>
                                  </p:stCondLst>
                                  <p:childTnLst>
                                    <p:animEffect transition="out" filter="wipe(right)">
                                      <p:cBhvr>
                                        <p:cTn id="90" dur="500"/>
                                        <p:tgtEl>
                                          <p:spTgt spid="77"/>
                                        </p:tgtEl>
                                      </p:cBhvr>
                                    </p:animEffect>
                                    <p:set>
                                      <p:cBhvr>
                                        <p:cTn id="91" dur="1" fill="hold">
                                          <p:stCondLst>
                                            <p:cond delay="499"/>
                                          </p:stCondLst>
                                        </p:cTn>
                                        <p:tgtEl>
                                          <p:spTgt spid="77"/>
                                        </p:tgtEl>
                                        <p:attrNameLst>
                                          <p:attrName>style.visibility</p:attrName>
                                        </p:attrNameLst>
                                      </p:cBhvr>
                                      <p:to>
                                        <p:strVal val="hidden"/>
                                      </p:to>
                                    </p:set>
                                  </p:childTnLst>
                                </p:cTn>
                              </p:par>
                              <p:par>
                                <p:cTn id="92" presetID="22" presetClass="exit" presetSubtype="2" fill="hold" grpId="0" nodeType="withEffect">
                                  <p:stCondLst>
                                    <p:cond delay="500"/>
                                  </p:stCondLst>
                                  <p:childTnLst>
                                    <p:animEffect transition="out" filter="wipe(right)">
                                      <p:cBhvr>
                                        <p:cTn id="93" dur="500"/>
                                        <p:tgtEl>
                                          <p:spTgt spid="128"/>
                                        </p:tgtEl>
                                      </p:cBhvr>
                                    </p:animEffect>
                                    <p:set>
                                      <p:cBhvr>
                                        <p:cTn id="94" dur="1" fill="hold">
                                          <p:stCondLst>
                                            <p:cond delay="499"/>
                                          </p:stCondLst>
                                        </p:cTn>
                                        <p:tgtEl>
                                          <p:spTgt spid="128"/>
                                        </p:tgtEl>
                                        <p:attrNameLst>
                                          <p:attrName>style.visibility</p:attrName>
                                        </p:attrNameLst>
                                      </p:cBhvr>
                                      <p:to>
                                        <p:strVal val="hidden"/>
                                      </p:to>
                                    </p:set>
                                  </p:childTnLst>
                                </p:cTn>
                              </p:par>
                              <p:par>
                                <p:cTn id="95" presetID="22" presetClass="exit" presetSubtype="2" fill="hold" grpId="0" nodeType="withEffect">
                                  <p:stCondLst>
                                    <p:cond delay="0"/>
                                  </p:stCondLst>
                                  <p:childTnLst>
                                    <p:animEffect transition="out" filter="wipe(right)">
                                      <p:cBhvr>
                                        <p:cTn id="96" dur="500"/>
                                        <p:tgtEl>
                                          <p:spTgt spid="131"/>
                                        </p:tgtEl>
                                      </p:cBhvr>
                                    </p:animEffect>
                                    <p:set>
                                      <p:cBhvr>
                                        <p:cTn id="97"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47" grpId="0" animBg="1"/>
      <p:bldP spid="47" grpId="1" animBg="1"/>
      <p:bldP spid="115" grpId="0" animBg="1"/>
      <p:bldP spid="5" grpId="0" animBg="1"/>
      <p:bldP spid="3" grpId="0" uiExpand="1" build="allAtOnce" animBg="1"/>
      <p:bldP spid="128" grpId="0" animBg="1"/>
      <p:bldP spid="128" grpId="1" animBg="1"/>
      <p:bldP spid="131" grpId="0" animBg="1"/>
      <p:bldP spid="131" grpId="1" animBg="1"/>
      <p:bldP spid="77" grpId="0" animBg="1"/>
      <p:bldP spid="77" grpId="1" animBg="1"/>
      <p:bldP spid="141" grpId="0" animBg="1"/>
      <p:bldP spid="141" grpId="1" animBg="1"/>
      <p:bldP spid="148" grpId="0" animBg="1"/>
      <p:bldP spid="14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5">
            <a:extLst>
              <a:ext uri="{C183D7F6-B498-43B3-948B-1728B52AA6E4}">
                <adec:decorative xmlns="" xmlns:adec="http://schemas.microsoft.com/office/drawing/2017/decorative" val="1"/>
              </a:ext>
            </a:extLst>
          </p:cNvPr>
          <p:cNvGrpSpPr/>
          <p:nvPr/>
        </p:nvGrpSpPr>
        <p:grpSpPr>
          <a:xfrm>
            <a:off x="3401002" y="1072878"/>
            <a:ext cx="12923363" cy="8136440"/>
            <a:chOff x="0" y="1"/>
            <a:chExt cx="3359161" cy="2100775"/>
          </a:xfrm>
        </p:grpSpPr>
        <p:sp>
          <p:nvSpPr>
            <p:cNvPr id="3" name="Freeform 6"/>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234">
            <a:extLst>
              <a:ext uri="{C183D7F6-B498-43B3-948B-1728B52AA6E4}">
                <adec:decorative xmlns="" xmlns:adec="http://schemas.microsoft.com/office/drawing/2017/decorative" val="1"/>
              </a:ext>
            </a:extLst>
          </p:cNvPr>
          <p:cNvSpPr/>
          <p:nvPr/>
        </p:nvSpPr>
        <p:spPr>
          <a:xfrm>
            <a:off x="3395151" y="2900345"/>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34">
            <a:extLst>
              <a:ext uri="{C183D7F6-B498-43B3-948B-1728B52AA6E4}">
                <adec:decorative xmlns="" xmlns:adec="http://schemas.microsoft.com/office/drawing/2017/decorative" val="1"/>
              </a:ext>
            </a:extLst>
          </p:cNvPr>
          <p:cNvSpPr/>
          <p:nvPr/>
        </p:nvSpPr>
        <p:spPr>
          <a:xfrm>
            <a:off x="3511266" y="2407222"/>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0" name="TextBox 17">
            <a:extLst>
              <a:ext uri="{C183D7F6-B498-43B3-948B-1728B52AA6E4}">
                <adec:decorative xmlns="" xmlns:adec="http://schemas.microsoft.com/office/drawing/2017/decorative" val="1"/>
              </a:ext>
            </a:extLst>
          </p:cNvPr>
          <p:cNvSpPr txBox="1">
            <a:spLocks noGrp="1"/>
          </p:cNvSpPr>
          <p:nvPr>
            <p:ph type="title" idx="4294967295"/>
          </p:nvPr>
        </p:nvSpPr>
        <p:spPr>
          <a:xfrm>
            <a:off x="6063441" y="3107066"/>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INTERAGENCY AGREEMENTS</a:t>
            </a:r>
          </a:p>
        </p:txBody>
      </p:sp>
      <p:sp>
        <p:nvSpPr>
          <p:cNvPr id="11" name="AutoShape 18" title="d">
            <a:extLst>
              <a:ext uri="{C183D7F6-B498-43B3-948B-1728B52AA6E4}">
                <adec:decorative xmlns="" xmlns:adec="http://schemas.microsoft.com/office/drawing/2017/decorative" val="1"/>
              </a:ext>
            </a:extLst>
          </p:cNvPr>
          <p:cNvSpPr/>
          <p:nvPr/>
        </p:nvSpPr>
        <p:spPr>
          <a:xfrm>
            <a:off x="4384407" y="4035902"/>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 xmlns:adec="http://schemas.microsoft.com/office/drawing/2017/decorative" val="1"/>
              </a:ext>
            </a:extLst>
          </p:cNvPr>
          <p:cNvSpPr/>
          <p:nvPr/>
        </p:nvSpPr>
        <p:spPr>
          <a:xfrm>
            <a:off x="4378695" y="4353227"/>
            <a:ext cx="10787223" cy="4651979"/>
          </a:xfrm>
          <a:prstGeom prst="rect">
            <a:avLst/>
          </a:prstGeom>
        </p:spPr>
        <p:txBody>
          <a:bodyPr wrap="square">
            <a:spAutoFit/>
          </a:bodyPr>
          <a:lstStyle/>
          <a:p>
            <a:pPr>
              <a:lnSpc>
                <a:spcPct val="150000"/>
              </a:lnSpc>
            </a:pPr>
            <a:r>
              <a:rPr lang="en-US" sz="2000" b="1">
                <a:latin typeface="Arial" panose="020B0604020202020204" pitchFamily="34" charset="0"/>
                <a:cs typeface="Arial" panose="020B0604020202020204" pitchFamily="34" charset="0"/>
              </a:rPr>
              <a:t>INTERAGENCY AGREEMENTS.</a:t>
            </a:r>
          </a:p>
          <a:p>
            <a:pPr eaLnBrk="0" hangingPunct="0">
              <a:lnSpc>
                <a:spcPct val="150000"/>
              </a:lnSpc>
            </a:pPr>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Contracts with other California state agencies, and California State University and University of California campuses (PCC §§ 10335(a), 10340(b)(3); GC § 11256; see also SCM 1, section 3.03.).  </a:t>
            </a:r>
          </a:p>
          <a:p>
            <a:pPr eaLnBrk="0" hangingPunct="0">
              <a:lnSpc>
                <a:spcPct val="150000"/>
              </a:lnSpc>
            </a:pPr>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Contracts with other public entities, including contracts with another state, local, or federal agency, auxiliaries of CSU or the California community colleges; or an organization acting as a governmental agency under a joint powers Contract (PCC §§10335(a), 10340(b)(3); see also SCM 1, section 3.06.A).</a:t>
            </a:r>
          </a:p>
        </p:txBody>
      </p:sp>
      <p:sp>
        <p:nvSpPr>
          <p:cNvPr id="14" name="Freeform 29" title="345">
            <a:extLst>
              <a:ext uri="{C183D7F6-B498-43B3-948B-1728B52AA6E4}">
                <adec:decorative xmlns="" xmlns:adec="http://schemas.microsoft.com/office/drawing/2017/decorative" val="1"/>
              </a:ext>
            </a:extLst>
          </p:cNvPr>
          <p:cNvSpPr/>
          <p:nvPr/>
        </p:nvSpPr>
        <p:spPr>
          <a:xfrm>
            <a:off x="8911976" y="1416445"/>
            <a:ext cx="1131014" cy="1110668"/>
          </a:xfrm>
          <a:custGeom>
            <a:avLst/>
            <a:gdLst/>
            <a:ahLst/>
            <a:cxnLst/>
            <a:rect l="l" t="t" r="r" b="b"/>
            <a:pathLst>
              <a:path w="733559" h="736320">
                <a:moveTo>
                  <a:pt x="0" y="0"/>
                </a:moveTo>
                <a:lnTo>
                  <a:pt x="733559" y="0"/>
                </a:lnTo>
                <a:lnTo>
                  <a:pt x="733559" y="736320"/>
                </a:lnTo>
                <a:lnTo>
                  <a:pt x="0" y="7363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w="28575" cap="sq">
            <a:solidFill>
              <a:srgbClr val="000000"/>
            </a:solidFill>
            <a:prstDash val="solid"/>
            <a:miter/>
          </a:ln>
        </p:spPr>
        <p:txBody>
          <a:bodyPr/>
          <a:lstStyle/>
          <a:p>
            <a:endParaRPr lang="en-US"/>
          </a:p>
        </p:txBody>
      </p:sp>
      <p:sp>
        <p:nvSpPr>
          <p:cNvPr id="15" name="Freeform 3">
            <a:hlinkClick r:id="rId6" action="ppaction://hlinksldjump"/>
            <a:extLst>
              <a:ext uri="{C183D7F6-B498-43B3-948B-1728B52AA6E4}">
                <adec:decorative xmlns="" xmlns:adec="http://schemas.microsoft.com/office/drawing/2017/decorative" val="1"/>
              </a:ext>
            </a:extLst>
          </p:cNvPr>
          <p:cNvSpPr/>
          <p:nvPr/>
        </p:nvSpPr>
        <p:spPr>
          <a:xfrm>
            <a:off x="136498" y="9005206"/>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6" name="TextBox 15">
            <a:extLst>
              <a:ext uri="{C183D7F6-B498-43B3-948B-1728B52AA6E4}">
                <adec:decorative xmlns=""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10</a:t>
            </a:r>
          </a:p>
        </p:txBody>
      </p:sp>
      <p:sp>
        <p:nvSpPr>
          <p:cNvPr id="8" name="TextBox 123">
            <a:extLst>
              <a:ext uri="{FF2B5EF4-FFF2-40B4-BE49-F238E27FC236}">
                <a16:creationId xmlns:a16="http://schemas.microsoft.com/office/drawing/2014/main" id="{31850E9A-0BD3-77D2-B7C6-74E7ED24C77F}"/>
              </a:ext>
              <a:ext uri="{C183D7F6-B498-43B3-948B-1728B52AA6E4}">
                <adec:decorative xmlns="" xmlns:adec="http://schemas.microsoft.com/office/drawing/2017/decorative" val="1"/>
              </a:ext>
            </a:extLst>
          </p:cNvPr>
          <p:cNvSpPr txBox="1"/>
          <p:nvPr/>
        </p:nvSpPr>
        <p:spPr>
          <a:xfrm>
            <a:off x="8918017" y="9821532"/>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1372505113"/>
      </p:ext>
    </p:extLst>
  </p:cSld>
  <p:clrMapOvr>
    <a:masterClrMapping/>
  </p:clrMapOvr>
  <p:transition spd="slow"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4" title="f">
            <a:extLst>
              <a:ext uri="{FF2B5EF4-FFF2-40B4-BE49-F238E27FC236}">
                <a16:creationId xmlns:a16="http://schemas.microsoft.com/office/drawing/2014/main" id="{6D565FEF-2858-2857-9C89-41DA976E7A48}"/>
              </a:ext>
              <a:ext uri="{C183D7F6-B498-43B3-948B-1728B52AA6E4}">
                <adec:decorative xmlns="" xmlns:adec="http://schemas.microsoft.com/office/drawing/2017/decorative" val="1"/>
              </a:ext>
            </a:extLst>
          </p:cNvPr>
          <p:cNvSpPr/>
          <p:nvPr/>
        </p:nvSpPr>
        <p:spPr>
          <a:xfrm>
            <a:off x="16313832" y="2006445"/>
            <a:ext cx="1749969" cy="760247"/>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grpSp>
        <p:nvGrpSpPr>
          <p:cNvPr id="199" name="Group 198" title="sss">
            <a:extLst>
              <a:ext uri="{FF2B5EF4-FFF2-40B4-BE49-F238E27FC236}">
                <a16:creationId xmlns:a16="http://schemas.microsoft.com/office/drawing/2014/main" id="{433EA009-A227-B8E0-B9D6-508EB1180B17}"/>
              </a:ext>
              <a:ext uri="{C183D7F6-B498-43B3-948B-1728B52AA6E4}">
                <adec:decorative xmlns="" xmlns:adec="http://schemas.microsoft.com/office/drawing/2017/decorative" val="1"/>
              </a:ext>
            </a:extLst>
          </p:cNvPr>
          <p:cNvGrpSpPr/>
          <p:nvPr/>
        </p:nvGrpSpPr>
        <p:grpSpPr>
          <a:xfrm>
            <a:off x="14409125" y="6586350"/>
            <a:ext cx="1679344" cy="2254088"/>
            <a:chOff x="13785912" y="5962028"/>
            <a:chExt cx="1679344" cy="2012897"/>
          </a:xfrm>
        </p:grpSpPr>
        <p:sp>
          <p:nvSpPr>
            <p:cNvPr id="197" name="TextBox 112" title="s">
              <a:extLst>
                <a:ext uri="{FF2B5EF4-FFF2-40B4-BE49-F238E27FC236}">
                  <a16:creationId xmlns:a16="http://schemas.microsoft.com/office/drawing/2014/main" id="{CBA47261-FC93-62DC-96AE-B9F8FE78DE10}"/>
                </a:ext>
              </a:extLst>
            </p:cNvPr>
            <p:cNvSpPr txBox="1"/>
            <p:nvPr/>
          </p:nvSpPr>
          <p:spPr>
            <a:xfrm>
              <a:off x="13785912" y="7124256"/>
              <a:ext cx="1679344" cy="850669"/>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a:cs typeface="Nourd Light"/>
                  <a:sym typeface="Nourd Light"/>
                </a:rPr>
                <a:t>Submit Certificate of Insurance with contract</a:t>
              </a:r>
            </a:p>
          </p:txBody>
        </p:sp>
        <p:sp>
          <p:nvSpPr>
            <p:cNvPr id="198" name="AutoShape 47" title="s">
              <a:extLst>
                <a:ext uri="{FF2B5EF4-FFF2-40B4-BE49-F238E27FC236}">
                  <a16:creationId xmlns:a16="http://schemas.microsoft.com/office/drawing/2014/main" id="{701FF835-B1F0-A163-7762-D46DB3A6DDC4}"/>
                </a:ext>
              </a:extLst>
            </p:cNvPr>
            <p:cNvSpPr/>
            <p:nvPr/>
          </p:nvSpPr>
          <p:spPr>
            <a:xfrm>
              <a:off x="14630399" y="5962028"/>
              <a:ext cx="0" cy="1151711"/>
            </a:xfrm>
            <a:prstGeom prst="line">
              <a:avLst/>
            </a:prstGeom>
            <a:ln w="38100" cap="flat">
              <a:solidFill>
                <a:srgbClr val="000000"/>
              </a:solidFill>
              <a:prstDash val="solid"/>
              <a:headEnd type="none" w="sm" len="sm"/>
              <a:tailEnd type="none" w="sm" len="sm"/>
            </a:ln>
          </p:spPr>
          <p:txBody>
            <a:bodyPr/>
            <a:lstStyle/>
            <a:p>
              <a:endParaRPr lang="en-US"/>
            </a:p>
          </p:txBody>
        </p:sp>
      </p:grpSp>
      <p:sp>
        <p:nvSpPr>
          <p:cNvPr id="176" name="AutoShape 106" title="lo">
            <a:extLst>
              <a:ext uri="{FF2B5EF4-FFF2-40B4-BE49-F238E27FC236}">
                <a16:creationId xmlns:a16="http://schemas.microsoft.com/office/drawing/2014/main" id="{B1DB68FA-5921-2719-CE97-17E60DC5A9F2}"/>
              </a:ext>
              <a:ext uri="{C183D7F6-B498-43B3-948B-1728B52AA6E4}">
                <adec:decorative xmlns="" xmlns:adec="http://schemas.microsoft.com/office/drawing/2017/decorative" val="1"/>
              </a:ext>
            </a:extLst>
          </p:cNvPr>
          <p:cNvSpPr/>
          <p:nvPr/>
        </p:nvSpPr>
        <p:spPr>
          <a:xfrm flipH="1">
            <a:off x="2454644" y="2963214"/>
            <a:ext cx="25422" cy="3417761"/>
          </a:xfrm>
          <a:prstGeom prst="line">
            <a:avLst/>
          </a:prstGeom>
          <a:ln w="38100" cap="flat">
            <a:solidFill>
              <a:srgbClr val="000000"/>
            </a:solidFill>
            <a:prstDash val="solid"/>
            <a:headEnd type="none" w="sm" len="sm"/>
            <a:tailEnd type="none" w="sm" len="sm"/>
          </a:ln>
        </p:spPr>
        <p:txBody>
          <a:bodyPr/>
          <a:lstStyle/>
          <a:p>
            <a:endParaRPr lang="en-US"/>
          </a:p>
        </p:txBody>
      </p:sp>
      <p:sp>
        <p:nvSpPr>
          <p:cNvPr id="2" name="Rounded Rectangle 1" title="lightbox">
            <a:extLst>
              <a:ext uri="{C183D7F6-B498-43B3-948B-1728B52AA6E4}">
                <adec:decorative xmlns="" xmlns:adec="http://schemas.microsoft.com/office/drawing/2017/decorative" val="1"/>
              </a:ext>
            </a:extLst>
          </p:cNvPr>
          <p:cNvSpPr/>
          <p:nvPr/>
        </p:nvSpPr>
        <p:spPr>
          <a:xfrm rot="20557401">
            <a:off x="8654041" y="5815347"/>
            <a:ext cx="404476" cy="404274"/>
          </a:xfrm>
          <a:prstGeom prst="roundRect">
            <a:avLst>
              <a:gd name="adj" fmla="val 18238"/>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u="sng" dirty="0">
                <a:solidFill>
                  <a:srgbClr val="000000"/>
                </a:solidFill>
                <a:latin typeface="Aileron Regular Bold"/>
                <a:ea typeface="Aileron Regular Bold"/>
                <a:cs typeface="Aileron Regular Bold"/>
                <a:sym typeface="Aileron Regular Bold"/>
              </a:rPr>
              <a:t>1</a:t>
            </a:r>
          </a:p>
        </p:txBody>
      </p:sp>
      <p:sp>
        <p:nvSpPr>
          <p:cNvPr id="62" name="lightbulb" title="light">
            <a:extLst>
              <a:ext uri="{C183D7F6-B498-43B3-948B-1728B52AA6E4}">
                <adec:decorative xmlns="" xmlns:adec="http://schemas.microsoft.com/office/drawing/2017/decorative" val="1"/>
              </a:ext>
            </a:extLst>
          </p:cNvPr>
          <p:cNvSpPr/>
          <p:nvPr/>
        </p:nvSpPr>
        <p:spPr>
          <a:xfrm rot="19788123">
            <a:off x="8637448" y="5832567"/>
            <a:ext cx="463479" cy="456119"/>
          </a:xfrm>
          <a:custGeom>
            <a:avLst/>
            <a:gdLst/>
            <a:ahLst/>
            <a:cxnLst/>
            <a:rect l="l" t="t" r="r" b="b"/>
            <a:pathLst>
              <a:path w="471417" h="429579">
                <a:moveTo>
                  <a:pt x="0" y="0"/>
                </a:moveTo>
                <a:lnTo>
                  <a:pt x="471417" y="0"/>
                </a:lnTo>
                <a:lnTo>
                  <a:pt x="471417" y="429579"/>
                </a:lnTo>
                <a:lnTo>
                  <a:pt x="0" y="429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18" name="AutoShape 118" title="1">
            <a:extLst>
              <a:ext uri="{C183D7F6-B498-43B3-948B-1728B52AA6E4}">
                <adec:decorative xmlns="" xmlns:adec="http://schemas.microsoft.com/office/drawing/2017/decorative" val="1"/>
              </a:ext>
            </a:extLst>
          </p:cNvPr>
          <p:cNvSpPr/>
          <p:nvPr/>
        </p:nvSpPr>
        <p:spPr>
          <a:xfrm flipH="1" flipV="1">
            <a:off x="13011742" y="5787746"/>
            <a:ext cx="2247530" cy="0"/>
          </a:xfrm>
          <a:prstGeom prst="line">
            <a:avLst/>
          </a:prstGeom>
          <a:ln w="38100" cap="flat">
            <a:solidFill>
              <a:srgbClr val="000000"/>
            </a:solidFill>
            <a:prstDash val="solid"/>
            <a:headEnd type="none" w="sm" len="sm"/>
            <a:tailEnd type="none" w="lg" len="med"/>
          </a:ln>
        </p:spPr>
        <p:txBody>
          <a:bodyPr/>
          <a:lstStyle/>
          <a:p>
            <a:endParaRPr lang="en-US"/>
          </a:p>
        </p:txBody>
      </p:sp>
      <p:sp>
        <p:nvSpPr>
          <p:cNvPr id="123" name="TextBox 123">
            <a:extLst>
              <a:ext uri="{C183D7F6-B498-43B3-948B-1728B52AA6E4}">
                <adec:decorative xmlns="" xmlns:adec="http://schemas.microsoft.com/office/drawing/2017/decorative" val="1"/>
              </a:ext>
            </a:extLst>
          </p:cNvPr>
          <p:cNvSpPr txBox="1"/>
          <p:nvPr/>
        </p:nvSpPr>
        <p:spPr>
          <a:xfrm>
            <a:off x="7986684" y="9934421"/>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
        <p:nvSpPr>
          <p:cNvPr id="182" name="AutoShape 106" title="1">
            <a:extLst>
              <a:ext uri="{FF2B5EF4-FFF2-40B4-BE49-F238E27FC236}">
                <a16:creationId xmlns:a16="http://schemas.microsoft.com/office/drawing/2014/main" id="{EFE6D014-6752-9808-FE81-1317D81EF621}"/>
              </a:ext>
              <a:ext uri="{C183D7F6-B498-43B3-948B-1728B52AA6E4}">
                <adec:decorative xmlns="" xmlns:adec="http://schemas.microsoft.com/office/drawing/2017/decorative" val="1"/>
              </a:ext>
            </a:extLst>
          </p:cNvPr>
          <p:cNvSpPr/>
          <p:nvPr/>
        </p:nvSpPr>
        <p:spPr>
          <a:xfrm>
            <a:off x="10265789" y="2759606"/>
            <a:ext cx="0" cy="4194382"/>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84" name="Group 183" title="[">
            <a:extLst>
              <a:ext uri="{FF2B5EF4-FFF2-40B4-BE49-F238E27FC236}">
                <a16:creationId xmlns:a16="http://schemas.microsoft.com/office/drawing/2014/main" id="{7474CF4F-3B40-6AE4-0F57-BD4700FB2E71}"/>
              </a:ext>
              <a:ext uri="{C183D7F6-B498-43B3-948B-1728B52AA6E4}">
                <adec:decorative xmlns="" xmlns:adec="http://schemas.microsoft.com/office/drawing/2017/decorative" val="1"/>
              </a:ext>
            </a:extLst>
          </p:cNvPr>
          <p:cNvGrpSpPr/>
          <p:nvPr/>
        </p:nvGrpSpPr>
        <p:grpSpPr>
          <a:xfrm>
            <a:off x="9030218" y="2007900"/>
            <a:ext cx="2471143" cy="751706"/>
            <a:chOff x="5700655" y="1491516"/>
            <a:chExt cx="2471143" cy="922814"/>
          </a:xfrm>
        </p:grpSpPr>
        <p:sp>
          <p:nvSpPr>
            <p:cNvPr id="169" name="Freeform 4" title="f">
              <a:extLst>
                <a:ext uri="{FF2B5EF4-FFF2-40B4-BE49-F238E27FC236}">
                  <a16:creationId xmlns:a16="http://schemas.microsoft.com/office/drawing/2014/main" id="{46FC7202-8ED5-983D-AC3E-9ED7F63CE71B}"/>
                </a:ext>
              </a:extLst>
            </p:cNvPr>
            <p:cNvSpPr/>
            <p:nvPr/>
          </p:nvSpPr>
          <p:spPr>
            <a:xfrm>
              <a:off x="5700655" y="1491516"/>
              <a:ext cx="2471143" cy="922814"/>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71" name="TextBox 25">
              <a:extLst>
                <a:ext uri="{FF2B5EF4-FFF2-40B4-BE49-F238E27FC236}">
                  <a16:creationId xmlns:a16="http://schemas.microsoft.com/office/drawing/2014/main" id="{EFB7C5E2-AF8E-D63C-0730-12B24EE29CE8}"/>
                </a:ext>
              </a:extLst>
            </p:cNvPr>
            <p:cNvSpPr txBox="1"/>
            <p:nvPr/>
          </p:nvSpPr>
          <p:spPr>
            <a:xfrm>
              <a:off x="5877591" y="1614226"/>
              <a:ext cx="2177034" cy="676767"/>
            </a:xfrm>
            <a:prstGeom prst="rect">
              <a:avLst/>
            </a:prstGeom>
            <a:solidFill>
              <a:schemeClr val="bg1"/>
            </a:solidFill>
            <a:ln w="28575">
              <a:solidFill>
                <a:schemeClr val="tx1"/>
              </a:solidFill>
            </a:ln>
          </p:spPr>
          <p:txBody>
            <a:bodyPr lIns="190500" tIns="190500" rIns="190500" bIns="190500" rtlCol="0" anchor="ctr"/>
            <a:lstStyle/>
            <a:p>
              <a:pPr algn="ctr"/>
              <a:r>
                <a:rPr lang="en-US" b="1">
                  <a:solidFill>
                    <a:srgbClr val="000000"/>
                  </a:solidFill>
                  <a:latin typeface="Nourd Light Bold" panose="020B0604020202020204" charset="0"/>
                  <a:ea typeface="Nourd Light Bold"/>
                  <a:cs typeface="Nourd Light Bold"/>
                  <a:sym typeface="Nourd Light Bold"/>
                </a:rPr>
                <a:t>THE CONTRACT</a:t>
              </a:r>
            </a:p>
          </p:txBody>
        </p:sp>
      </p:grpSp>
      <p:grpSp>
        <p:nvGrpSpPr>
          <p:cNvPr id="138" name="Group 137" title="a">
            <a:extLst>
              <a:ext uri="{FF2B5EF4-FFF2-40B4-BE49-F238E27FC236}">
                <a16:creationId xmlns:a16="http://schemas.microsoft.com/office/drawing/2014/main" id="{52F9DB7F-6CF5-72DC-A922-B202F5F09967}"/>
              </a:ext>
              <a:ext uri="{C183D7F6-B498-43B3-948B-1728B52AA6E4}">
                <adec:decorative xmlns="" xmlns:adec="http://schemas.microsoft.com/office/drawing/2017/decorative" val="1"/>
              </a:ext>
            </a:extLst>
          </p:cNvPr>
          <p:cNvGrpSpPr/>
          <p:nvPr/>
        </p:nvGrpSpPr>
        <p:grpSpPr>
          <a:xfrm>
            <a:off x="9140825" y="4116233"/>
            <a:ext cx="2274010" cy="1318849"/>
            <a:chOff x="6451320" y="4650181"/>
            <a:chExt cx="2274010" cy="1318849"/>
          </a:xfrm>
        </p:grpSpPr>
        <p:grpSp>
          <p:nvGrpSpPr>
            <p:cNvPr id="59" name="Group 59"/>
            <p:cNvGrpSpPr/>
            <p:nvPr/>
          </p:nvGrpSpPr>
          <p:grpSpPr>
            <a:xfrm>
              <a:off x="6451320" y="4650181"/>
              <a:ext cx="2274010" cy="1318849"/>
              <a:chOff x="0" y="0"/>
              <a:chExt cx="481495" cy="313097"/>
            </a:xfrm>
          </p:grpSpPr>
          <p:sp>
            <p:nvSpPr>
              <p:cNvPr id="60" name="Freeform 60"/>
              <p:cNvSpPr/>
              <p:nvPr/>
            </p:nvSpPr>
            <p:spPr>
              <a:xfrm>
                <a:off x="0" y="0"/>
                <a:ext cx="481495" cy="313097"/>
              </a:xfrm>
              <a:custGeom>
                <a:avLst/>
                <a:gdLst/>
                <a:ahLst/>
                <a:cxnLst/>
                <a:rect l="l" t="t" r="r" b="b"/>
                <a:pathLst>
                  <a:path w="481495" h="313097">
                    <a:moveTo>
                      <a:pt x="0" y="0"/>
                    </a:moveTo>
                    <a:lnTo>
                      <a:pt x="481495" y="0"/>
                    </a:lnTo>
                    <a:lnTo>
                      <a:pt x="481495" y="313097"/>
                    </a:lnTo>
                    <a:lnTo>
                      <a:pt x="0" y="313097"/>
                    </a:lnTo>
                    <a:close/>
                  </a:path>
                </a:pathLst>
              </a:custGeom>
              <a:solidFill>
                <a:srgbClr val="FFFFFF"/>
              </a:solidFill>
              <a:ln w="38100" cap="sq">
                <a:solidFill>
                  <a:srgbClr val="000000"/>
                </a:solidFill>
                <a:prstDash val="solid"/>
                <a:miter/>
              </a:ln>
            </p:spPr>
            <p:txBody>
              <a:bodyPr/>
              <a:lstStyle/>
              <a:p>
                <a:endParaRPr lang="en-US" sz="1400">
                  <a:latin typeface="+mj-lt"/>
                </a:endParaRPr>
              </a:p>
            </p:txBody>
          </p:sp>
          <p:sp>
            <p:nvSpPr>
              <p:cNvPr id="61" name="TextBox 61"/>
              <p:cNvSpPr txBox="1"/>
              <p:nvPr/>
            </p:nvSpPr>
            <p:spPr>
              <a:xfrm>
                <a:off x="0" y="-9525"/>
                <a:ext cx="481495" cy="322622"/>
              </a:xfrm>
              <a:prstGeom prst="rect">
                <a:avLst/>
              </a:prstGeom>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a:cs typeface="Nourd Light"/>
                    <a:sym typeface="Nourd Light"/>
                  </a:rPr>
                  <a:t>Completely fill out the contract form </a:t>
                </a:r>
                <a:r>
                  <a:rPr lang="en-US" sz="1400" u="sng" dirty="0">
                    <a:solidFill>
                      <a:srgbClr val="000000"/>
                    </a:solidFill>
                    <a:latin typeface="Nourd Light" panose="020B0604020202020204" charset="0"/>
                    <a:ea typeface="Nourd Light"/>
                    <a:cs typeface="Nourd Light"/>
                    <a:sym typeface="Nourd Light"/>
                  </a:rPr>
                  <a:t>and obtain VENDOR’s signature on contract</a:t>
                </a:r>
              </a:p>
            </p:txBody>
          </p:sp>
        </p:grpSp>
        <p:grpSp>
          <p:nvGrpSpPr>
            <p:cNvPr id="66" name="Group 66"/>
            <p:cNvGrpSpPr/>
            <p:nvPr/>
          </p:nvGrpSpPr>
          <p:grpSpPr>
            <a:xfrm>
              <a:off x="6476497" y="4744260"/>
              <a:ext cx="300332" cy="274053"/>
              <a:chOff x="0" y="0"/>
              <a:chExt cx="400442" cy="365404"/>
            </a:xfrm>
          </p:grpSpPr>
          <p:sp>
            <p:nvSpPr>
              <p:cNvPr id="67" name="Freeform 67" title="b"/>
              <p:cNvSpPr/>
              <p:nvPr/>
            </p:nvSpPr>
            <p:spPr>
              <a:xfrm>
                <a:off x="0" y="26451"/>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68" name="Freeform 68" title="s"/>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grpSp>
      </p:grpSp>
      <p:grpSp>
        <p:nvGrpSpPr>
          <p:cNvPr id="63" name="Group 63">
            <a:extLst>
              <a:ext uri="{C183D7F6-B498-43B3-948B-1728B52AA6E4}">
                <adec:decorative xmlns="" xmlns:adec="http://schemas.microsoft.com/office/drawing/2017/decorative" val="1"/>
              </a:ext>
            </a:extLst>
          </p:cNvPr>
          <p:cNvGrpSpPr/>
          <p:nvPr/>
        </p:nvGrpSpPr>
        <p:grpSpPr>
          <a:xfrm>
            <a:off x="9126676" y="5951260"/>
            <a:ext cx="2237633" cy="1561315"/>
            <a:chOff x="0" y="0"/>
            <a:chExt cx="476056" cy="320401"/>
          </a:xfrm>
        </p:grpSpPr>
        <p:sp>
          <p:nvSpPr>
            <p:cNvPr id="64" name="Freeform 64" title="asd"/>
            <p:cNvSpPr/>
            <p:nvPr/>
          </p:nvSpPr>
          <p:spPr>
            <a:xfrm>
              <a:off x="0" y="0"/>
              <a:ext cx="476056" cy="320401"/>
            </a:xfrm>
            <a:custGeom>
              <a:avLst/>
              <a:gdLst/>
              <a:ahLst/>
              <a:cxnLst/>
              <a:rect l="l" t="t" r="r" b="b"/>
              <a:pathLst>
                <a:path w="476056" h="320401">
                  <a:moveTo>
                    <a:pt x="0" y="0"/>
                  </a:moveTo>
                  <a:lnTo>
                    <a:pt x="476056" y="0"/>
                  </a:lnTo>
                  <a:lnTo>
                    <a:pt x="476056" y="320401"/>
                  </a:lnTo>
                  <a:lnTo>
                    <a:pt x="0" y="320401"/>
                  </a:lnTo>
                  <a:close/>
                </a:path>
              </a:pathLst>
            </a:custGeom>
            <a:solidFill>
              <a:srgbClr val="FFFFFF"/>
            </a:solidFill>
            <a:ln w="28575" cap="sq">
              <a:solidFill>
                <a:srgbClr val="000000"/>
              </a:solidFill>
              <a:prstDash val="solid"/>
              <a:miter/>
            </a:ln>
          </p:spPr>
          <p:txBody>
            <a:bodyPr/>
            <a:lstStyle/>
            <a:p>
              <a:endParaRPr lang="en-US"/>
            </a:p>
          </p:txBody>
        </p:sp>
        <p:sp>
          <p:nvSpPr>
            <p:cNvPr id="65" name="TextBox 65" title="3333"/>
            <p:cNvSpPr txBox="1"/>
            <p:nvPr/>
          </p:nvSpPr>
          <p:spPr>
            <a:xfrm>
              <a:off x="0" y="-9525"/>
              <a:ext cx="476056" cy="329926"/>
            </a:xfrm>
            <a:prstGeom prst="rect">
              <a:avLst/>
            </a:prstGeom>
          </p:spPr>
          <p:txBody>
            <a:bodyPr lIns="190500" tIns="190500" rIns="190500" bIns="190500" rtlCol="0" anchor="ctr"/>
            <a:lstStyle/>
            <a:p>
              <a:pPr algn="ctr">
                <a:lnSpc>
                  <a:spcPts val="1820"/>
                </a:lnSpc>
              </a:pPr>
              <a:r>
                <a:rPr lang="en-US" sz="1400" dirty="0">
                  <a:solidFill>
                    <a:srgbClr val="000000"/>
                  </a:solidFill>
                  <a:latin typeface="Nourd Light"/>
                  <a:ea typeface="Nourd Light"/>
                  <a:cs typeface="Nourd Light"/>
                  <a:sym typeface="Nourd Light"/>
                </a:rPr>
                <a:t>Complete </a:t>
              </a:r>
              <a:r>
                <a:rPr lang="en-US" sz="1400" b="1" dirty="0">
                  <a:solidFill>
                    <a:srgbClr val="000000"/>
                  </a:solidFill>
                  <a:latin typeface="Nourd Light Bold"/>
                  <a:ea typeface="Nourd Light Bold"/>
                  <a:cs typeface="Nourd Light Bold"/>
                  <a:sym typeface="Nourd Light Bold"/>
                </a:rPr>
                <a:t>all</a:t>
              </a:r>
              <a:r>
                <a:rPr lang="en-US" sz="1400" dirty="0">
                  <a:solidFill>
                    <a:srgbClr val="000000"/>
                  </a:solidFill>
                  <a:latin typeface="Nourd Light"/>
                  <a:ea typeface="Nourd Light"/>
                  <a:cs typeface="Nourd Light"/>
                  <a:sym typeface="Nourd Light"/>
                </a:rPr>
                <a:t> sections of the contract and secure VENDOR’s signature and VC/AVC where required</a:t>
              </a:r>
            </a:p>
          </p:txBody>
        </p:sp>
      </p:grpSp>
      <p:grpSp>
        <p:nvGrpSpPr>
          <p:cNvPr id="24" name="Group 23"/>
          <p:cNvGrpSpPr/>
          <p:nvPr/>
        </p:nvGrpSpPr>
        <p:grpSpPr>
          <a:xfrm>
            <a:off x="9112568" y="6007867"/>
            <a:ext cx="300332" cy="277094"/>
            <a:chOff x="9126676" y="6062277"/>
            <a:chExt cx="300332" cy="277094"/>
          </a:xfrm>
        </p:grpSpPr>
        <p:sp>
          <p:nvSpPr>
            <p:cNvPr id="50" name="Freeform 50">
              <a:extLst>
                <a:ext uri="{C183D7F6-B498-43B3-948B-1728B52AA6E4}">
                  <adec:decorative xmlns="" xmlns:adec="http://schemas.microsoft.com/office/drawing/2017/decorative" val="1"/>
                </a:ext>
              </a:extLst>
            </p:cNvPr>
            <p:cNvSpPr/>
            <p:nvPr/>
          </p:nvSpPr>
          <p:spPr>
            <a:xfrm>
              <a:off x="9157102" y="6062277"/>
              <a:ext cx="250454" cy="250454"/>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51" name="Freeform 51">
              <a:extLst>
                <a:ext uri="{C183D7F6-B498-43B3-948B-1728B52AA6E4}">
                  <adec:decorative xmlns="" xmlns:adec="http://schemas.microsoft.com/office/drawing/2017/decorative" val="1"/>
                </a:ext>
              </a:extLst>
            </p:cNvPr>
            <p:cNvSpPr/>
            <p:nvPr/>
          </p:nvSpPr>
          <p:spPr>
            <a:xfrm>
              <a:off x="9126676" y="6065318"/>
              <a:ext cx="300332" cy="274053"/>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grpSp>
      <p:grpSp>
        <p:nvGrpSpPr>
          <p:cNvPr id="17" name="Group 16"/>
          <p:cNvGrpSpPr/>
          <p:nvPr/>
        </p:nvGrpSpPr>
        <p:grpSpPr>
          <a:xfrm>
            <a:off x="8353690" y="6812854"/>
            <a:ext cx="1496629" cy="1611568"/>
            <a:chOff x="7495233" y="7089581"/>
            <a:chExt cx="1496629" cy="1611568"/>
          </a:xfrm>
        </p:grpSpPr>
        <p:sp>
          <p:nvSpPr>
            <p:cNvPr id="71" name="Freeform 71">
              <a:extLst>
                <a:ext uri="{C183D7F6-B498-43B3-948B-1728B52AA6E4}">
                  <adec:decorative xmlns="" xmlns:adec="http://schemas.microsoft.com/office/drawing/2017/decorative" val="1"/>
                </a:ext>
              </a:extLst>
            </p:cNvPr>
            <p:cNvSpPr/>
            <p:nvPr/>
          </p:nvSpPr>
          <p:spPr>
            <a:xfrm rot="20077429">
              <a:off x="7626367" y="7569451"/>
              <a:ext cx="1290472" cy="1131698"/>
            </a:xfrm>
            <a:custGeom>
              <a:avLst/>
              <a:gdLst/>
              <a:ahLst/>
              <a:cxnLst/>
              <a:rect l="l" t="t" r="r" b="b"/>
              <a:pathLst>
                <a:path w="431817" h="241535">
                  <a:moveTo>
                    <a:pt x="0" y="0"/>
                  </a:moveTo>
                  <a:lnTo>
                    <a:pt x="431817" y="0"/>
                  </a:lnTo>
                  <a:lnTo>
                    <a:pt x="431817" y="241535"/>
                  </a:lnTo>
                  <a:lnTo>
                    <a:pt x="0" y="241535"/>
                  </a:lnTo>
                  <a:close/>
                </a:path>
              </a:pathLst>
            </a:custGeom>
            <a:solidFill>
              <a:srgbClr val="FFFFFF"/>
            </a:solidFill>
            <a:ln w="28575" cap="sq">
              <a:solidFill>
                <a:srgbClr val="191919"/>
              </a:solidFill>
              <a:prstDash val="solid"/>
              <a:miter/>
            </a:ln>
          </p:spPr>
          <p:txBody>
            <a:bodyPr/>
            <a:lstStyle/>
            <a:p>
              <a:endParaRPr lang="en-US"/>
            </a:p>
          </p:txBody>
        </p:sp>
        <p:sp>
          <p:nvSpPr>
            <p:cNvPr id="72" name="TextBox 72">
              <a:extLst>
                <a:ext uri="{C183D7F6-B498-43B3-948B-1728B52AA6E4}">
                  <adec:decorative xmlns="" xmlns:adec="http://schemas.microsoft.com/office/drawing/2017/decorative" val="1"/>
                </a:ext>
              </a:extLst>
            </p:cNvPr>
            <p:cNvSpPr txBox="1"/>
            <p:nvPr/>
          </p:nvSpPr>
          <p:spPr>
            <a:xfrm rot="20077429">
              <a:off x="7495233" y="7648209"/>
              <a:ext cx="1496629" cy="912766"/>
            </a:xfrm>
            <a:prstGeom prst="rect">
              <a:avLst/>
            </a:prstGeom>
          </p:spPr>
          <p:txBody>
            <a:bodyPr lIns="237335" tIns="237335" rIns="237335" bIns="237335" rtlCol="0" anchor="ctr"/>
            <a:lstStyle/>
            <a:p>
              <a:pPr algn="ctr">
                <a:lnSpc>
                  <a:spcPts val="1950"/>
                </a:lnSpc>
              </a:pPr>
              <a:r>
                <a:rPr lang="en-US" sz="1400" b="1" u="sng" dirty="0">
                  <a:solidFill>
                    <a:srgbClr val="000000"/>
                  </a:solidFill>
                  <a:ea typeface="Nourd Light Bold"/>
                  <a:cs typeface="Nourd Light Bold"/>
                  <a:sym typeface="Nourd Light Bold"/>
                </a:rPr>
                <a:t>WARNING</a:t>
              </a:r>
              <a:r>
                <a:rPr lang="en-US" sz="1400" b="1" dirty="0">
                  <a:solidFill>
                    <a:srgbClr val="000000"/>
                  </a:solidFill>
                  <a:ea typeface="Nourd Light Bold"/>
                  <a:cs typeface="Nourd Light Bold"/>
                  <a:sym typeface="Nourd Light Bold"/>
                </a:rPr>
                <a:t> </a:t>
              </a:r>
            </a:p>
            <a:p>
              <a:pPr algn="ctr">
                <a:lnSpc>
                  <a:spcPts val="1950"/>
                </a:lnSpc>
              </a:pPr>
              <a:r>
                <a:rPr lang="en-US" sz="1400" b="1" dirty="0">
                  <a:solidFill>
                    <a:srgbClr val="000000"/>
                  </a:solidFill>
                  <a:ea typeface="Nourd Light Bold"/>
                  <a:cs typeface="Nourd Light Bold"/>
                  <a:sym typeface="Nourd Light Bold"/>
                </a:rPr>
                <a:t>DO </a:t>
              </a:r>
              <a:r>
                <a:rPr lang="en-US" sz="1400" b="1" u="sng" dirty="0">
                  <a:solidFill>
                    <a:srgbClr val="000000"/>
                  </a:solidFill>
                  <a:ea typeface="Nourd Light Bold"/>
                  <a:cs typeface="Nourd Light Bold"/>
                  <a:sym typeface="Nourd Light Bold"/>
                </a:rPr>
                <a:t>NOT</a:t>
              </a:r>
              <a:r>
                <a:rPr lang="en-US" sz="1400" b="1" dirty="0">
                  <a:solidFill>
                    <a:srgbClr val="000000"/>
                  </a:solidFill>
                  <a:ea typeface="Nourd Light Bold"/>
                  <a:cs typeface="Nourd Light Bold"/>
                  <a:sym typeface="Nourd Light Bold"/>
                </a:rPr>
                <a:t> SIGN ON BEHALF OF DISTRICT</a:t>
              </a:r>
            </a:p>
          </p:txBody>
        </p:sp>
        <p:grpSp>
          <p:nvGrpSpPr>
            <p:cNvPr id="5" name="Group 4"/>
            <p:cNvGrpSpPr/>
            <p:nvPr/>
          </p:nvGrpSpPr>
          <p:grpSpPr>
            <a:xfrm>
              <a:off x="7640350" y="7089581"/>
              <a:ext cx="502301" cy="517646"/>
              <a:chOff x="6861400" y="7125026"/>
              <a:chExt cx="335676" cy="358681"/>
            </a:xfrm>
          </p:grpSpPr>
          <p:sp>
            <p:nvSpPr>
              <p:cNvPr id="73" name="Freeform 73">
                <a:extLst>
                  <a:ext uri="{C183D7F6-B498-43B3-948B-1728B52AA6E4}">
                    <adec:decorative xmlns="" xmlns:adec="http://schemas.microsoft.com/office/drawing/2017/decorative" val="1"/>
                  </a:ext>
                </a:extLst>
              </p:cNvPr>
              <p:cNvSpPr/>
              <p:nvPr/>
            </p:nvSpPr>
            <p:spPr>
              <a:xfrm rot="20077429">
                <a:off x="6861400" y="7134914"/>
                <a:ext cx="335676" cy="348793"/>
              </a:xfrm>
              <a:custGeom>
                <a:avLst/>
                <a:gdLst/>
                <a:ahLst/>
                <a:cxnLst/>
                <a:rect l="l" t="t" r="r" b="b"/>
                <a:pathLst>
                  <a:path w="513960" h="513960">
                    <a:moveTo>
                      <a:pt x="0" y="0"/>
                    </a:moveTo>
                    <a:lnTo>
                      <a:pt x="513960" y="0"/>
                    </a:lnTo>
                    <a:lnTo>
                      <a:pt x="513960" y="513960"/>
                    </a:lnTo>
                    <a:lnTo>
                      <a:pt x="0" y="51396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w="28575" cap="sq">
                <a:solidFill>
                  <a:schemeClr val="tx1"/>
                </a:solidFill>
                <a:prstDash val="solid"/>
                <a:miter/>
              </a:ln>
            </p:spPr>
            <p:txBody>
              <a:bodyPr/>
              <a:lstStyle/>
              <a:p>
                <a:endParaRPr lang="en-US"/>
              </a:p>
            </p:txBody>
          </p:sp>
          <p:sp>
            <p:nvSpPr>
              <p:cNvPr id="74" name="Freeform 74">
                <a:extLst>
                  <a:ext uri="{C183D7F6-B498-43B3-948B-1728B52AA6E4}">
                    <adec:decorative xmlns="" xmlns:adec="http://schemas.microsoft.com/office/drawing/2017/decorative" val="1"/>
                  </a:ext>
                </a:extLst>
              </p:cNvPr>
              <p:cNvSpPr/>
              <p:nvPr/>
            </p:nvSpPr>
            <p:spPr>
              <a:xfrm rot="20007686">
                <a:off x="6937478" y="7125026"/>
                <a:ext cx="222906" cy="287304"/>
              </a:xfrm>
              <a:custGeom>
                <a:avLst/>
                <a:gdLst/>
                <a:ahLst/>
                <a:cxnLst/>
                <a:rect l="l" t="t" r="r" b="b"/>
                <a:pathLst>
                  <a:path w="309753" h="420005">
                    <a:moveTo>
                      <a:pt x="0" y="0"/>
                    </a:moveTo>
                    <a:lnTo>
                      <a:pt x="309754" y="0"/>
                    </a:lnTo>
                    <a:lnTo>
                      <a:pt x="309754" y="420004"/>
                    </a:lnTo>
                    <a:lnTo>
                      <a:pt x="0" y="42000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grpSp>
      </p:grpSp>
      <p:sp>
        <p:nvSpPr>
          <p:cNvPr id="187" name="TextBox 93">
            <a:extLst>
              <a:ext uri="{FF2B5EF4-FFF2-40B4-BE49-F238E27FC236}">
                <a16:creationId xmlns:a16="http://schemas.microsoft.com/office/drawing/2014/main" id="{960F172B-0EE9-9361-A99F-F58A980C21CA}"/>
              </a:ext>
              <a:ext uri="{C183D7F6-B498-43B3-948B-1728B52AA6E4}">
                <adec:decorative xmlns="" xmlns:adec="http://schemas.microsoft.com/office/drawing/2017/decorative" val="1"/>
              </a:ext>
            </a:extLst>
          </p:cNvPr>
          <p:cNvSpPr txBox="1"/>
          <p:nvPr/>
        </p:nvSpPr>
        <p:spPr>
          <a:xfrm>
            <a:off x="9581706" y="1197736"/>
            <a:ext cx="1368166" cy="252944"/>
          </a:xfrm>
          <a:prstGeom prst="rect">
            <a:avLst/>
          </a:prstGeom>
          <a:ln w="28575">
            <a:solidFill>
              <a:schemeClr val="tx1"/>
            </a:solidFill>
          </a:ln>
        </p:spPr>
        <p:txBody>
          <a:bodyPr lIns="190500" tIns="190500" rIns="190500" bIns="190500" rtlCol="0" anchor="ctr"/>
          <a:lstStyle/>
          <a:p>
            <a:pPr algn="ctr"/>
            <a:r>
              <a:rPr lang="en-US" b="1" u="sng">
                <a:solidFill>
                  <a:srgbClr val="000000"/>
                </a:solidFill>
                <a:latin typeface="Nourd Light Bold" panose="020B0604020202020204" charset="0"/>
                <a:ea typeface="Nourd Light Bold"/>
                <a:cs typeface="Nourd Light Bold"/>
                <a:sym typeface="Nourd Light Bold"/>
              </a:rPr>
              <a:t>STEP 5</a:t>
            </a:r>
            <a:r>
              <a:rPr lang="en-US" b="1">
                <a:solidFill>
                  <a:srgbClr val="000000"/>
                </a:solidFill>
                <a:latin typeface="Nourd Light Bold" panose="020B0604020202020204" charset="0"/>
                <a:ea typeface="Nourd Light Bold"/>
                <a:cs typeface="Nourd Light Bold"/>
                <a:sym typeface="Nourd Light Bold"/>
              </a:rPr>
              <a:t> </a:t>
            </a:r>
          </a:p>
        </p:txBody>
      </p:sp>
      <p:sp>
        <p:nvSpPr>
          <p:cNvPr id="106" name="AutoShape 106" title="line">
            <a:extLst>
              <a:ext uri="{C183D7F6-B498-43B3-948B-1728B52AA6E4}">
                <adec:decorative xmlns="" xmlns:adec="http://schemas.microsoft.com/office/drawing/2017/decorative" val="1"/>
              </a:ext>
            </a:extLst>
          </p:cNvPr>
          <p:cNvSpPr/>
          <p:nvPr/>
        </p:nvSpPr>
        <p:spPr>
          <a:xfrm>
            <a:off x="14412417" y="2685282"/>
            <a:ext cx="0" cy="2495432"/>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90" name="Group 189" title="ins box blue">
            <a:extLst>
              <a:ext uri="{FF2B5EF4-FFF2-40B4-BE49-F238E27FC236}">
                <a16:creationId xmlns:a16="http://schemas.microsoft.com/office/drawing/2014/main" id="{ECA5035D-969C-6912-BE9A-550CE78EAE3B}"/>
              </a:ext>
              <a:ext uri="{C183D7F6-B498-43B3-948B-1728B52AA6E4}">
                <adec:decorative xmlns="" xmlns:adec="http://schemas.microsoft.com/office/drawing/2017/decorative" val="1"/>
              </a:ext>
            </a:extLst>
          </p:cNvPr>
          <p:cNvGrpSpPr/>
          <p:nvPr/>
        </p:nvGrpSpPr>
        <p:grpSpPr>
          <a:xfrm>
            <a:off x="13375390" y="1870276"/>
            <a:ext cx="2074054" cy="847306"/>
            <a:chOff x="11803793" y="2360823"/>
            <a:chExt cx="2130236" cy="847306"/>
          </a:xfrm>
        </p:grpSpPr>
        <p:sp>
          <p:nvSpPr>
            <p:cNvPr id="188" name="Freeform 4" title="sdf">
              <a:extLst>
                <a:ext uri="{FF2B5EF4-FFF2-40B4-BE49-F238E27FC236}">
                  <a16:creationId xmlns:a16="http://schemas.microsoft.com/office/drawing/2014/main" id="{6D565FEF-2858-2857-9C89-41DA976E7A48}"/>
                </a:ext>
              </a:extLst>
            </p:cNvPr>
            <p:cNvSpPr/>
            <p:nvPr/>
          </p:nvSpPr>
          <p:spPr>
            <a:xfrm>
              <a:off x="11803793" y="2360823"/>
              <a:ext cx="2130236"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89" name="TextBox 25">
              <a:extLst>
                <a:ext uri="{FF2B5EF4-FFF2-40B4-BE49-F238E27FC236}">
                  <a16:creationId xmlns:a16="http://schemas.microsoft.com/office/drawing/2014/main" id="{ABCB3EC7-1F00-36C7-FDA3-6812373A5A11}"/>
                </a:ext>
              </a:extLst>
            </p:cNvPr>
            <p:cNvSpPr txBox="1"/>
            <p:nvPr/>
          </p:nvSpPr>
          <p:spPr>
            <a:xfrm>
              <a:off x="11882697" y="2431641"/>
              <a:ext cx="2001401" cy="691054"/>
            </a:xfrm>
            <a:prstGeom prst="rect">
              <a:avLst/>
            </a:prstGeom>
            <a:solidFill>
              <a:schemeClr val="bg1"/>
            </a:solidFill>
            <a:ln w="28575">
              <a:solidFill>
                <a:schemeClr val="tx1"/>
              </a:solidFill>
            </a:ln>
          </p:spPr>
          <p:txBody>
            <a:bodyPr lIns="190500" tIns="190500" rIns="190500" bIns="190500" rtlCol="0" anchor="ctr"/>
            <a:lstStyle/>
            <a:p>
              <a:pPr algn="ctr"/>
              <a:r>
                <a:rPr lang="en-US" sz="1600" b="1" dirty="0">
                  <a:solidFill>
                    <a:srgbClr val="000000"/>
                  </a:solidFill>
                  <a:latin typeface="Nourd Light Bold"/>
                  <a:ea typeface="Nourd Light Bold"/>
                  <a:cs typeface="Nourd Light Bold"/>
                  <a:sym typeface="Nourd Light Bold"/>
                </a:rPr>
                <a:t>INSURANCE REQUIREMENTS</a:t>
              </a:r>
              <a:endParaRPr lang="en-US" sz="1600" b="1" dirty="0">
                <a:solidFill>
                  <a:srgbClr val="000000"/>
                </a:solidFill>
                <a:latin typeface="Nourd Light Bold"/>
                <a:ea typeface="Nourd Light Bold"/>
                <a:cs typeface="Nourd Light Bold"/>
              </a:endParaRPr>
            </a:p>
          </p:txBody>
        </p:sp>
      </p:grpSp>
      <p:sp>
        <p:nvSpPr>
          <p:cNvPr id="109" name="TextBox 109">
            <a:extLst>
              <a:ext uri="{C183D7F6-B498-43B3-948B-1728B52AA6E4}">
                <adec:decorative xmlns="" xmlns:adec="http://schemas.microsoft.com/office/drawing/2017/decorative" val="1"/>
              </a:ext>
            </a:extLst>
          </p:cNvPr>
          <p:cNvSpPr txBox="1"/>
          <p:nvPr/>
        </p:nvSpPr>
        <p:spPr>
          <a:xfrm>
            <a:off x="13359073" y="4390981"/>
            <a:ext cx="1889724" cy="1052857"/>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600" dirty="0">
                <a:solidFill>
                  <a:srgbClr val="000000"/>
                </a:solidFill>
                <a:latin typeface="Nourd Light" panose="020B0604020202020204" charset="0"/>
                <a:ea typeface="Nourd Light"/>
                <a:cs typeface="Nourd Light"/>
                <a:sym typeface="Nourd Light"/>
              </a:rPr>
              <a:t>Did you obtain the required insurance and COI?</a:t>
            </a:r>
          </a:p>
        </p:txBody>
      </p:sp>
      <p:grpSp>
        <p:nvGrpSpPr>
          <p:cNvPr id="201" name="Group 200" title="eeee">
            <a:extLst>
              <a:ext uri="{FF2B5EF4-FFF2-40B4-BE49-F238E27FC236}">
                <a16:creationId xmlns:a16="http://schemas.microsoft.com/office/drawing/2014/main" id="{E32BEB5B-D33B-329A-601A-46F6586CAB8F}"/>
              </a:ext>
              <a:ext uri="{C183D7F6-B498-43B3-948B-1728B52AA6E4}">
                <adec:decorative xmlns="" xmlns:adec="http://schemas.microsoft.com/office/drawing/2017/decorative" val="1"/>
              </a:ext>
            </a:extLst>
          </p:cNvPr>
          <p:cNvGrpSpPr/>
          <p:nvPr/>
        </p:nvGrpSpPr>
        <p:grpSpPr>
          <a:xfrm>
            <a:off x="12020635" y="6406614"/>
            <a:ext cx="2035975" cy="2702469"/>
            <a:chOff x="10974682" y="6335583"/>
            <a:chExt cx="2035975" cy="2469410"/>
          </a:xfrm>
        </p:grpSpPr>
        <p:sp>
          <p:nvSpPr>
            <p:cNvPr id="200" name="AutoShape 47" title="sdf">
              <a:extLst>
                <a:ext uri="{FF2B5EF4-FFF2-40B4-BE49-F238E27FC236}">
                  <a16:creationId xmlns:a16="http://schemas.microsoft.com/office/drawing/2014/main" id="{048F9B6A-E9A4-5D62-492A-195884C839C0}"/>
                </a:ext>
              </a:extLst>
            </p:cNvPr>
            <p:cNvSpPr/>
            <p:nvPr/>
          </p:nvSpPr>
          <p:spPr>
            <a:xfrm>
              <a:off x="11992670" y="6335583"/>
              <a:ext cx="0" cy="1374361"/>
            </a:xfrm>
            <a:prstGeom prst="line">
              <a:avLst/>
            </a:prstGeom>
            <a:ln w="38100" cap="flat">
              <a:solidFill>
                <a:srgbClr val="000000"/>
              </a:solidFill>
              <a:prstDash val="solid"/>
              <a:headEnd type="none" w="sm" len="sm"/>
              <a:tailEnd type="none" w="sm" len="sm"/>
            </a:ln>
          </p:spPr>
          <p:txBody>
            <a:bodyPr/>
            <a:lstStyle/>
            <a:p>
              <a:endParaRPr lang="en-US"/>
            </a:p>
          </p:txBody>
        </p:sp>
        <p:sp>
          <p:nvSpPr>
            <p:cNvPr id="112" name="TextBox 112" title="asdf"/>
            <p:cNvSpPr txBox="1"/>
            <p:nvPr/>
          </p:nvSpPr>
          <p:spPr>
            <a:xfrm>
              <a:off x="10974682" y="7689067"/>
              <a:ext cx="2035975" cy="1115926"/>
            </a:xfrm>
            <a:prstGeom prst="rect">
              <a:avLst/>
            </a:prstGeom>
            <a:solidFill>
              <a:schemeClr val="bg1"/>
            </a:solidFill>
            <a:ln w="28575">
              <a:solidFill>
                <a:schemeClr val="tx1"/>
              </a:solidFill>
            </a:ln>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a:cs typeface="Nourd Light"/>
                  <a:sym typeface="Nourd Light"/>
                </a:rPr>
                <a:t>Obtain ALL insurance coverage </a:t>
              </a:r>
            </a:p>
            <a:p>
              <a:pPr algn="ctr">
                <a:lnSpc>
                  <a:spcPts val="1820"/>
                </a:lnSpc>
              </a:pPr>
              <a:r>
                <a:rPr lang="en-US" sz="1400" dirty="0">
                  <a:solidFill>
                    <a:srgbClr val="000000"/>
                  </a:solidFill>
                  <a:latin typeface="Nourd Light" panose="020B0604020202020204" charset="0"/>
                  <a:ea typeface="Nourd Light"/>
                  <a:cs typeface="Nourd Light"/>
                  <a:sym typeface="Nourd Light"/>
                </a:rPr>
                <a:t>Submit Certificate of Insurance with contract</a:t>
              </a:r>
            </a:p>
          </p:txBody>
        </p:sp>
        <p:grpSp>
          <p:nvGrpSpPr>
            <p:cNvPr id="113" name="Group 113"/>
            <p:cNvGrpSpPr/>
            <p:nvPr/>
          </p:nvGrpSpPr>
          <p:grpSpPr>
            <a:xfrm>
              <a:off x="11736583" y="6856886"/>
              <a:ext cx="793028" cy="654830"/>
              <a:chOff x="-504131" y="-516974"/>
              <a:chExt cx="1310509" cy="1419812"/>
            </a:xfrm>
          </p:grpSpPr>
          <p:grpSp>
            <p:nvGrpSpPr>
              <p:cNvPr id="114" name="Group 114"/>
              <p:cNvGrpSpPr/>
              <p:nvPr/>
            </p:nvGrpSpPr>
            <p:grpSpPr>
              <a:xfrm>
                <a:off x="-504131" y="-516974"/>
                <a:ext cx="1310509" cy="1419812"/>
                <a:chOff x="-73246" y="-75112"/>
                <a:chExt cx="190406" cy="206287"/>
              </a:xfrm>
            </p:grpSpPr>
            <p:sp>
              <p:nvSpPr>
                <p:cNvPr id="115" name="Freeform 115"/>
                <p:cNvSpPr/>
                <p:nvPr/>
              </p:nvSpPr>
              <p:spPr>
                <a:xfrm>
                  <a:off x="-73246" y="-75112"/>
                  <a:ext cx="117160" cy="131175"/>
                </a:xfrm>
                <a:custGeom>
                  <a:avLst/>
                  <a:gdLst/>
                  <a:ahLst/>
                  <a:cxnLst/>
                  <a:rect l="l" t="t" r="r" b="b"/>
                  <a:pathLst>
                    <a:path w="117160" h="131175">
                      <a:moveTo>
                        <a:pt x="0" y="0"/>
                      </a:moveTo>
                      <a:lnTo>
                        <a:pt x="117160" y="0"/>
                      </a:lnTo>
                      <a:lnTo>
                        <a:pt x="117160" y="131175"/>
                      </a:lnTo>
                      <a:lnTo>
                        <a:pt x="0" y="131175"/>
                      </a:lnTo>
                      <a:close/>
                    </a:path>
                  </a:pathLst>
                </a:custGeom>
                <a:solidFill>
                  <a:srgbClr val="FFFFFF"/>
                </a:solidFill>
                <a:ln w="28575" cap="sq">
                  <a:solidFill>
                    <a:srgbClr val="191919"/>
                  </a:solidFill>
                  <a:prstDash val="solid"/>
                  <a:miter/>
                </a:ln>
              </p:spPr>
              <p:txBody>
                <a:bodyPr/>
                <a:lstStyle/>
                <a:p>
                  <a:endParaRPr lang="en-US"/>
                </a:p>
              </p:txBody>
            </p:sp>
            <p:sp>
              <p:nvSpPr>
                <p:cNvPr id="116" name="TextBox 116" title="aa"/>
                <p:cNvSpPr txBox="1"/>
                <p:nvPr/>
              </p:nvSpPr>
              <p:spPr>
                <a:xfrm>
                  <a:off x="0" y="-9525"/>
                  <a:ext cx="117160" cy="140700"/>
                </a:xfrm>
                <a:prstGeom prst="rect">
                  <a:avLst/>
                </a:prstGeom>
              </p:spPr>
              <p:txBody>
                <a:bodyPr lIns="190500" tIns="190500" rIns="190500" bIns="190500" rtlCol="0" anchor="ctr"/>
                <a:lstStyle/>
                <a:p>
                  <a:pPr algn="ctr">
                    <a:lnSpc>
                      <a:spcPts val="1820"/>
                    </a:lnSpc>
                  </a:pPr>
                  <a:endParaRPr/>
                </a:p>
              </p:txBody>
            </p:sp>
          </p:grpSp>
          <p:sp>
            <p:nvSpPr>
              <p:cNvPr id="117" name="Freeform 117" title="st"/>
              <p:cNvSpPr/>
              <p:nvPr/>
            </p:nvSpPr>
            <p:spPr>
              <a:xfrm rot="21503358">
                <a:off x="-437294" y="-470030"/>
                <a:ext cx="712713" cy="712713"/>
              </a:xfrm>
              <a:custGeom>
                <a:avLst/>
                <a:gdLst/>
                <a:ahLst/>
                <a:cxnLst/>
                <a:rect l="l" t="t" r="r" b="b"/>
                <a:pathLst>
                  <a:path w="712713" h="712713">
                    <a:moveTo>
                      <a:pt x="0" y="0"/>
                    </a:moveTo>
                    <a:lnTo>
                      <a:pt x="712713" y="0"/>
                    </a:lnTo>
                    <a:lnTo>
                      <a:pt x="712713" y="712713"/>
                    </a:lnTo>
                    <a:lnTo>
                      <a:pt x="0" y="71271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grpSp>
      </p:grpSp>
      <p:sp>
        <p:nvSpPr>
          <p:cNvPr id="195" name="AutoShape 47" title="short ">
            <a:extLst>
              <a:ext uri="{FF2B5EF4-FFF2-40B4-BE49-F238E27FC236}">
                <a16:creationId xmlns:a16="http://schemas.microsoft.com/office/drawing/2014/main" id="{A7ECD537-E8C9-B1F1-CB05-DB4D47F10F47}"/>
              </a:ext>
              <a:ext uri="{C183D7F6-B498-43B3-948B-1728B52AA6E4}">
                <adec:decorative xmlns="" xmlns:adec="http://schemas.microsoft.com/office/drawing/2017/decorative" val="1"/>
              </a:ext>
            </a:extLst>
          </p:cNvPr>
          <p:cNvSpPr/>
          <p:nvPr/>
        </p:nvSpPr>
        <p:spPr>
          <a:xfrm>
            <a:off x="13026517" y="5786425"/>
            <a:ext cx="0" cy="320789"/>
          </a:xfrm>
          <a:prstGeom prst="line">
            <a:avLst/>
          </a:prstGeom>
          <a:ln w="38100" cap="flat">
            <a:solidFill>
              <a:srgbClr val="000000"/>
            </a:solidFill>
            <a:prstDash val="solid"/>
            <a:headEnd type="none" w="sm" len="sm"/>
            <a:tailEnd type="none" w="sm" len="sm"/>
          </a:ln>
        </p:spPr>
        <p:txBody>
          <a:bodyPr/>
          <a:lstStyle/>
          <a:p>
            <a:endParaRPr lang="en-US"/>
          </a:p>
        </p:txBody>
      </p:sp>
      <p:sp>
        <p:nvSpPr>
          <p:cNvPr id="196" name="AutoShape 47" title="s">
            <a:extLst>
              <a:ext uri="{FF2B5EF4-FFF2-40B4-BE49-F238E27FC236}">
                <a16:creationId xmlns:a16="http://schemas.microsoft.com/office/drawing/2014/main" id="{DC9D9BBD-6A12-16A8-1A82-25CD8145B2C9}"/>
              </a:ext>
              <a:ext uri="{C183D7F6-B498-43B3-948B-1728B52AA6E4}">
                <adec:decorative xmlns="" xmlns:adec="http://schemas.microsoft.com/office/drawing/2017/decorative" val="1"/>
              </a:ext>
            </a:extLst>
          </p:cNvPr>
          <p:cNvSpPr/>
          <p:nvPr/>
        </p:nvSpPr>
        <p:spPr>
          <a:xfrm>
            <a:off x="15259272" y="5786424"/>
            <a:ext cx="0" cy="336517"/>
          </a:xfrm>
          <a:prstGeom prst="line">
            <a:avLst/>
          </a:prstGeom>
          <a:ln w="38100" cap="flat">
            <a:solidFill>
              <a:srgbClr val="000000"/>
            </a:solidFill>
            <a:prstDash val="solid"/>
            <a:headEnd type="none" w="sm" len="sm"/>
            <a:tailEnd type="none" w="sm" len="sm"/>
          </a:ln>
        </p:spPr>
        <p:txBody>
          <a:bodyPr/>
          <a:lstStyle/>
          <a:p>
            <a:endParaRPr lang="en-US"/>
          </a:p>
        </p:txBody>
      </p:sp>
      <p:sp>
        <p:nvSpPr>
          <p:cNvPr id="193" name="Step7.YES">
            <a:extLst>
              <a:ext uri="{FF2B5EF4-FFF2-40B4-BE49-F238E27FC236}">
                <a16:creationId xmlns:a16="http://schemas.microsoft.com/office/drawing/2014/main" id="{AED3BA3D-1A25-0B92-1EFF-877422F64666}"/>
              </a:ext>
              <a:ext uri="{C183D7F6-B498-43B3-948B-1728B52AA6E4}">
                <adec:decorative xmlns="" xmlns:adec="http://schemas.microsoft.com/office/drawing/2017/decorative" val="1"/>
              </a:ext>
            </a:extLst>
          </p:cNvPr>
          <p:cNvSpPr txBox="1"/>
          <p:nvPr/>
        </p:nvSpPr>
        <p:spPr>
          <a:xfrm>
            <a:off x="14653394" y="6061405"/>
            <a:ext cx="1070530" cy="670512"/>
          </a:xfrm>
          <a:prstGeom prst="rect">
            <a:avLst/>
          </a:prstGeom>
          <a:solidFill>
            <a:srgbClr val="00B050"/>
          </a:solidFill>
          <a:ln w="28575">
            <a:solidFill>
              <a:schemeClr val="tx1"/>
            </a:solidFill>
          </a:ln>
        </p:spPr>
        <p:txBody>
          <a:bodyPr lIns="190500" tIns="190500" rIns="190500" bIns="190500" rtlCol="0" anchor="ctr"/>
          <a:lstStyle/>
          <a:p>
            <a:pPr algn="ctr"/>
            <a:r>
              <a:rPr lang="en-US" sz="1400" b="1" spc="-150" dirty="0" smtClean="0">
                <a:solidFill>
                  <a:srgbClr val="F8F8F8"/>
                </a:solidFill>
                <a:latin typeface="Nourd Light" panose="020B0604020202020204" charset="0"/>
                <a:ea typeface="Nourd Light Bold"/>
                <a:cs typeface="Nourd Light Bold"/>
                <a:sym typeface="Nourd Light Bold"/>
              </a:rPr>
              <a:t>YES?</a:t>
            </a:r>
            <a:endParaRPr lang="en-US" sz="1400" b="1" spc="-150" dirty="0">
              <a:solidFill>
                <a:srgbClr val="F8F8F8"/>
              </a:solidFill>
              <a:latin typeface="Nourd Light" panose="020B0604020202020204" charset="0"/>
              <a:ea typeface="Nourd Light Bold"/>
              <a:cs typeface="Nourd Light Bold"/>
              <a:sym typeface="Nourd Light Bold"/>
            </a:endParaRPr>
          </a:p>
          <a:p>
            <a:pPr algn="ctr"/>
            <a:r>
              <a:rPr lang="en-US" sz="1400" spc="-150" dirty="0">
                <a:solidFill>
                  <a:srgbClr val="F8F8F8"/>
                </a:solidFill>
                <a:latin typeface="Nourd Light" panose="020B0604020202020204" charset="0"/>
                <a:ea typeface="Nourd Light Bold"/>
                <a:cs typeface="Nourd Light Bold"/>
                <a:sym typeface="Nourd Light Bold"/>
              </a:rPr>
              <a:t>(click here </a:t>
            </a:r>
            <a:r>
              <a:rPr lang="en-US" sz="1400" spc="-150" dirty="0" smtClean="0">
                <a:solidFill>
                  <a:srgbClr val="F8F8F8"/>
                </a:solidFill>
                <a:latin typeface="Nourd Light" panose="020B0604020202020204" charset="0"/>
                <a:ea typeface="Nourd Light Bold"/>
                <a:cs typeface="Nourd Light Bold"/>
                <a:sym typeface="Nourd Light Bold"/>
              </a:rPr>
              <a:t>)</a:t>
            </a:r>
            <a:endParaRPr lang="en-US" sz="1400" spc="-150" dirty="0">
              <a:solidFill>
                <a:srgbClr val="F8F8F8"/>
              </a:solidFill>
              <a:latin typeface="Nourd Light" panose="020B0604020202020204" charset="0"/>
              <a:ea typeface="Nourd Light Bold"/>
              <a:cs typeface="Nourd Light Bold"/>
              <a:sym typeface="Nourd Light Bold"/>
            </a:endParaRPr>
          </a:p>
        </p:txBody>
      </p:sp>
      <p:sp>
        <p:nvSpPr>
          <p:cNvPr id="192" name="Step7.NO">
            <a:extLst>
              <a:ext uri="{FF2B5EF4-FFF2-40B4-BE49-F238E27FC236}">
                <a16:creationId xmlns:a16="http://schemas.microsoft.com/office/drawing/2014/main" id="{F745D983-0CEB-81C1-324C-7D32D41FDB57}"/>
              </a:ext>
              <a:ext uri="{C183D7F6-B498-43B3-948B-1728B52AA6E4}">
                <adec:decorative xmlns="" xmlns:adec="http://schemas.microsoft.com/office/drawing/2017/decorative" val="1"/>
              </a:ext>
            </a:extLst>
          </p:cNvPr>
          <p:cNvSpPr txBox="1"/>
          <p:nvPr/>
        </p:nvSpPr>
        <p:spPr>
          <a:xfrm>
            <a:off x="12567886" y="6076723"/>
            <a:ext cx="1039429" cy="600994"/>
          </a:xfrm>
          <a:prstGeom prst="rect">
            <a:avLst/>
          </a:prstGeom>
          <a:solidFill>
            <a:srgbClr val="FF0000"/>
          </a:solidFill>
          <a:ln w="28575">
            <a:solidFill>
              <a:schemeClr val="tx1"/>
            </a:solidFill>
          </a:ln>
        </p:spPr>
        <p:txBody>
          <a:bodyPr lIns="190500" tIns="190500" rIns="190500" bIns="190500" rtlCol="0" anchor="ctr"/>
          <a:lstStyle/>
          <a:p>
            <a:pPr algn="ctr"/>
            <a:r>
              <a:rPr lang="en-US" sz="1600" b="1" spc="-150" dirty="0" smtClean="0">
                <a:solidFill>
                  <a:srgbClr val="F8F8F8"/>
                </a:solidFill>
                <a:latin typeface="Nourd Light" panose="020B0604020202020204" charset="0"/>
                <a:ea typeface="Nourd Light Bold"/>
                <a:cs typeface="Nourd Light Bold"/>
                <a:sym typeface="Nourd Light Bold"/>
              </a:rPr>
              <a:t>NO?</a:t>
            </a:r>
            <a:endParaRPr lang="en-US" sz="1400" b="1" spc="-150" dirty="0">
              <a:solidFill>
                <a:srgbClr val="F8F8F8"/>
              </a:solidFill>
              <a:latin typeface="Nourd Light" panose="020B0604020202020204" charset="0"/>
              <a:ea typeface="Nourd Light Bold"/>
              <a:cs typeface="Nourd Light Bold"/>
              <a:sym typeface="Nourd Light Bold"/>
            </a:endParaRPr>
          </a:p>
          <a:p>
            <a:pPr algn="ctr"/>
            <a:r>
              <a:rPr lang="en-US" sz="1400" spc="-150" dirty="0">
                <a:solidFill>
                  <a:srgbClr val="F8F8F8"/>
                </a:solidFill>
                <a:latin typeface="Nourd Light" panose="020B0604020202020204" charset="0"/>
                <a:ea typeface="Nourd Light Bold"/>
                <a:cs typeface="Nourd Light Bold"/>
                <a:sym typeface="Nourd Light Bold"/>
              </a:rPr>
              <a:t>(click </a:t>
            </a:r>
            <a:r>
              <a:rPr lang="en-US" sz="1400" spc="-150" dirty="0" smtClean="0">
                <a:solidFill>
                  <a:srgbClr val="F8F8F8"/>
                </a:solidFill>
                <a:latin typeface="Nourd Light" panose="020B0604020202020204" charset="0"/>
                <a:ea typeface="Nourd Light Bold"/>
                <a:cs typeface="Nourd Light Bold"/>
                <a:sym typeface="Nourd Light Bold"/>
              </a:rPr>
              <a:t>here)</a:t>
            </a:r>
            <a:r>
              <a:rPr lang="en-US" sz="1400" b="1" spc="-150" dirty="0" smtClean="0">
                <a:solidFill>
                  <a:srgbClr val="F8F8F8"/>
                </a:solidFill>
                <a:latin typeface="Nourd Light" panose="020B0604020202020204" charset="0"/>
                <a:ea typeface="Nourd Light Bold"/>
                <a:cs typeface="Nourd Light Bold"/>
                <a:sym typeface="Nourd Light Bold"/>
              </a:rPr>
              <a:t> </a:t>
            </a:r>
            <a:endParaRPr lang="en-US" sz="1400" b="1" spc="-150" dirty="0">
              <a:solidFill>
                <a:srgbClr val="F8F8F8"/>
              </a:solidFill>
              <a:latin typeface="Nourd Light" panose="020B0604020202020204" charset="0"/>
              <a:ea typeface="Nourd Light Bold"/>
              <a:cs typeface="Nourd Light Bold"/>
              <a:sym typeface="Nourd Light Bold"/>
            </a:endParaRPr>
          </a:p>
        </p:txBody>
      </p:sp>
      <p:sp>
        <p:nvSpPr>
          <p:cNvPr id="7" name="Arrow: Left 6">
            <a:hlinkClick r:id="" action="ppaction://hlinkshowjump?jump=previousslide"/>
            <a:extLst>
              <a:ext uri="{FF2B5EF4-FFF2-40B4-BE49-F238E27FC236}">
                <a16:creationId xmlns:a16="http://schemas.microsoft.com/office/drawing/2014/main" id="{45D33CA5-1188-C3AB-886F-127054E15197}"/>
              </a:ext>
              <a:ext uri="{C183D7F6-B498-43B3-948B-1728B52AA6E4}">
                <adec:decorative xmlns="" xmlns:adec="http://schemas.microsoft.com/office/drawing/2017/decorative" val="1"/>
              </a:ext>
            </a:extLst>
          </p:cNvPr>
          <p:cNvSpPr/>
          <p:nvPr/>
        </p:nvSpPr>
        <p:spPr>
          <a:xfrm>
            <a:off x="0" y="9242155"/>
            <a:ext cx="1263143" cy="929004"/>
          </a:xfrm>
          <a:prstGeom prst="leftArrow">
            <a:avLst>
              <a:gd name="adj1" fmla="val 50000"/>
              <a:gd name="adj2" fmla="val 49002"/>
            </a:avLst>
          </a:prstGeom>
          <a:solidFill>
            <a:schemeClr val="tx2">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dirty="0">
                <a:solidFill>
                  <a:schemeClr val="bg1"/>
                </a:solidFill>
                <a:latin typeface="Nourd Light Bold" panose="020B0604020202020204" charset="0"/>
                <a:ea typeface="Aileron Regular Bold"/>
                <a:cs typeface="Arial" panose="020B0604020202020204" pitchFamily="34" charset="0"/>
                <a:sym typeface="Aileron Regular Bold"/>
              </a:rPr>
              <a:t>BACK</a:t>
            </a:r>
          </a:p>
        </p:txBody>
      </p:sp>
      <p:sp>
        <p:nvSpPr>
          <p:cNvPr id="10" name="TextBox 93">
            <a:extLst>
              <a:ext uri="{FF2B5EF4-FFF2-40B4-BE49-F238E27FC236}">
                <a16:creationId xmlns:a16="http://schemas.microsoft.com/office/drawing/2014/main" id="{4743CA3D-2070-52F8-2608-60DCC79FBA52}"/>
              </a:ext>
              <a:ext uri="{C183D7F6-B498-43B3-948B-1728B52AA6E4}">
                <adec:decorative xmlns="" xmlns:adec="http://schemas.microsoft.com/office/drawing/2017/decorative" val="1"/>
              </a:ext>
            </a:extLst>
          </p:cNvPr>
          <p:cNvSpPr txBox="1"/>
          <p:nvPr/>
        </p:nvSpPr>
        <p:spPr>
          <a:xfrm>
            <a:off x="13619852" y="1151076"/>
            <a:ext cx="1368166" cy="252944"/>
          </a:xfrm>
          <a:prstGeom prst="rect">
            <a:avLst/>
          </a:prstGeom>
          <a:ln w="28575">
            <a:solidFill>
              <a:schemeClr val="tx1"/>
            </a:solidFill>
          </a:ln>
        </p:spPr>
        <p:txBody>
          <a:bodyPr lIns="190500" tIns="190500" rIns="190500" bIns="190500" rtlCol="0" anchor="ctr"/>
          <a:lstStyle/>
          <a:p>
            <a:pPr algn="ctr"/>
            <a:r>
              <a:rPr lang="en-US" b="1" u="sng">
                <a:solidFill>
                  <a:srgbClr val="000000"/>
                </a:solidFill>
                <a:latin typeface="Nourd Light Bold" panose="020B0604020202020204" charset="0"/>
                <a:ea typeface="Nourd Light Bold"/>
                <a:cs typeface="Nourd Light Bold"/>
                <a:sym typeface="Nourd Light Bold"/>
              </a:rPr>
              <a:t>STEP 6</a:t>
            </a:r>
            <a:r>
              <a:rPr lang="en-US" b="1">
                <a:solidFill>
                  <a:srgbClr val="000000"/>
                </a:solidFill>
                <a:latin typeface="Nourd Light Bold" panose="020B0604020202020204" charset="0"/>
                <a:ea typeface="Nourd Light Bold"/>
                <a:cs typeface="Nourd Light Bold"/>
                <a:sym typeface="Nourd Light Bold"/>
              </a:rPr>
              <a:t> </a:t>
            </a:r>
          </a:p>
        </p:txBody>
      </p:sp>
      <p:sp>
        <p:nvSpPr>
          <p:cNvPr id="14" name="AutoShape 47" title="s">
            <a:extLst>
              <a:ext uri="{FF2B5EF4-FFF2-40B4-BE49-F238E27FC236}">
                <a16:creationId xmlns:a16="http://schemas.microsoft.com/office/drawing/2014/main" id="{ACE6532E-94CF-DE62-4DF2-3AC075474272}"/>
              </a:ext>
              <a:ext uri="{C183D7F6-B498-43B3-948B-1728B52AA6E4}">
                <adec:decorative xmlns="" xmlns:adec="http://schemas.microsoft.com/office/drawing/2017/decorative" val="1"/>
              </a:ext>
            </a:extLst>
          </p:cNvPr>
          <p:cNvSpPr/>
          <p:nvPr/>
        </p:nvSpPr>
        <p:spPr>
          <a:xfrm>
            <a:off x="14170755" y="5449909"/>
            <a:ext cx="0" cy="320789"/>
          </a:xfrm>
          <a:prstGeom prst="line">
            <a:avLst/>
          </a:prstGeom>
          <a:ln w="38100" cap="flat">
            <a:solidFill>
              <a:srgbClr val="000000"/>
            </a:solidFill>
            <a:prstDash val="solid"/>
            <a:headEnd type="none" w="sm" len="sm"/>
            <a:tailEnd type="none" w="sm" len="sm"/>
          </a:ln>
        </p:spPr>
        <p:txBody>
          <a:bodyPr/>
          <a:lstStyle/>
          <a:p>
            <a:endParaRPr lang="en-US"/>
          </a:p>
        </p:txBody>
      </p:sp>
      <p:sp>
        <p:nvSpPr>
          <p:cNvPr id="150" name="AutoShape 2">
            <a:extLst>
              <a:ext uri="{FF2B5EF4-FFF2-40B4-BE49-F238E27FC236}">
                <a16:creationId xmlns:a16="http://schemas.microsoft.com/office/drawing/2014/main" id="{D7B84E20-D281-67D8-F77D-00BFC4A116DD}"/>
              </a:ext>
              <a:ext uri="{C183D7F6-B498-43B3-948B-1728B52AA6E4}">
                <adec:decorative xmlns="" xmlns:adec="http://schemas.microsoft.com/office/drawing/2017/decorative" val="1"/>
              </a:ext>
            </a:extLst>
          </p:cNvPr>
          <p:cNvSpPr/>
          <p:nvPr/>
        </p:nvSpPr>
        <p:spPr>
          <a:xfrm flipV="1">
            <a:off x="60102" y="3119827"/>
            <a:ext cx="18211800" cy="0"/>
          </a:xfrm>
          <a:prstGeom prst="line">
            <a:avLst/>
          </a:prstGeom>
          <a:ln w="142875" cap="flat">
            <a:solidFill>
              <a:schemeClr val="tx1"/>
            </a:solidFill>
            <a:prstDash val="solid"/>
            <a:headEnd type="none" w="sm" len="sm"/>
            <a:tailEnd type="triangle" w="sm" len="sm"/>
          </a:ln>
        </p:spPr>
        <p:txBody>
          <a:bodyPr/>
          <a:lstStyle/>
          <a:p>
            <a:r>
              <a:rPr lang="en-US"/>
              <a:t>as</a:t>
            </a:r>
          </a:p>
        </p:txBody>
      </p:sp>
      <p:sp>
        <p:nvSpPr>
          <p:cNvPr id="132" name="AutoShape 132" title="asdf">
            <a:extLst>
              <a:ext uri="{C183D7F6-B498-43B3-948B-1728B52AA6E4}">
                <adec:decorative xmlns="" xmlns:adec="http://schemas.microsoft.com/office/drawing/2017/decorative" val="1"/>
              </a:ext>
            </a:extLst>
          </p:cNvPr>
          <p:cNvSpPr/>
          <p:nvPr/>
        </p:nvSpPr>
        <p:spPr>
          <a:xfrm>
            <a:off x="3044771" y="5219087"/>
            <a:ext cx="513078"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53" name="Group 152" title="xcvf">
            <a:extLst>
              <a:ext uri="{FF2B5EF4-FFF2-40B4-BE49-F238E27FC236}">
                <a16:creationId xmlns:a16="http://schemas.microsoft.com/office/drawing/2014/main" id="{EDE0F8AA-A64F-F3ED-7DC5-E455E8141DB0}"/>
              </a:ext>
              <a:ext uri="{C183D7F6-B498-43B3-948B-1728B52AA6E4}">
                <adec:decorative xmlns="" xmlns:adec="http://schemas.microsoft.com/office/drawing/2017/decorative" val="1"/>
              </a:ext>
            </a:extLst>
          </p:cNvPr>
          <p:cNvGrpSpPr/>
          <p:nvPr/>
        </p:nvGrpSpPr>
        <p:grpSpPr>
          <a:xfrm>
            <a:off x="1422381" y="4570868"/>
            <a:ext cx="1864085" cy="1351873"/>
            <a:chOff x="1516093" y="3382659"/>
            <a:chExt cx="1864085" cy="1351873"/>
          </a:xfrm>
        </p:grpSpPr>
        <p:grpSp>
          <p:nvGrpSpPr>
            <p:cNvPr id="38" name="Group 38"/>
            <p:cNvGrpSpPr/>
            <p:nvPr/>
          </p:nvGrpSpPr>
          <p:grpSpPr>
            <a:xfrm>
              <a:off x="1516093" y="3382659"/>
              <a:ext cx="1756697" cy="1351873"/>
              <a:chOff x="0" y="0"/>
              <a:chExt cx="715703" cy="350874"/>
            </a:xfrm>
          </p:grpSpPr>
          <p:sp>
            <p:nvSpPr>
              <p:cNvPr id="39" name="Freeform 39"/>
              <p:cNvSpPr/>
              <p:nvPr/>
            </p:nvSpPr>
            <p:spPr>
              <a:xfrm>
                <a:off x="0" y="0"/>
                <a:ext cx="715703" cy="350874"/>
              </a:xfrm>
              <a:custGeom>
                <a:avLst/>
                <a:gdLst/>
                <a:ahLst/>
                <a:cxnLst/>
                <a:rect l="l" t="t" r="r" b="b"/>
                <a:pathLst>
                  <a:path w="715703" h="350874">
                    <a:moveTo>
                      <a:pt x="0" y="0"/>
                    </a:moveTo>
                    <a:lnTo>
                      <a:pt x="715703" y="0"/>
                    </a:lnTo>
                    <a:lnTo>
                      <a:pt x="715703" y="350874"/>
                    </a:lnTo>
                    <a:lnTo>
                      <a:pt x="0" y="350874"/>
                    </a:lnTo>
                    <a:close/>
                  </a:path>
                </a:pathLst>
              </a:custGeom>
              <a:solidFill>
                <a:srgbClr val="FFFFFF"/>
              </a:solidFill>
              <a:ln w="38100" cap="sq">
                <a:solidFill>
                  <a:srgbClr val="000000"/>
                </a:solidFill>
                <a:prstDash val="solid"/>
                <a:miter/>
              </a:ln>
            </p:spPr>
            <p:txBody>
              <a:bodyPr/>
              <a:lstStyle/>
              <a:p>
                <a:endParaRPr lang="en-US"/>
              </a:p>
            </p:txBody>
          </p:sp>
          <p:sp>
            <p:nvSpPr>
              <p:cNvPr id="40" name="TextBox 40"/>
              <p:cNvSpPr txBox="1"/>
              <p:nvPr/>
            </p:nvSpPr>
            <p:spPr>
              <a:xfrm>
                <a:off x="0" y="-9525"/>
                <a:ext cx="715703" cy="360399"/>
              </a:xfrm>
              <a:prstGeom prst="rect">
                <a:avLst/>
              </a:prstGeom>
            </p:spPr>
            <p:txBody>
              <a:bodyPr lIns="50800" tIns="50800" rIns="50800" bIns="50800" rtlCol="0" anchor="ctr"/>
              <a:lstStyle/>
              <a:p>
                <a:pPr algn="ctr">
                  <a:lnSpc>
                    <a:spcPts val="1820"/>
                  </a:lnSpc>
                </a:pPr>
                <a:endParaRPr/>
              </a:p>
            </p:txBody>
          </p:sp>
        </p:grpSp>
        <p:sp>
          <p:nvSpPr>
            <p:cNvPr id="43" name="TextBox 43"/>
            <p:cNvSpPr txBox="1"/>
            <p:nvPr/>
          </p:nvSpPr>
          <p:spPr>
            <a:xfrm>
              <a:off x="1623481" y="3577160"/>
              <a:ext cx="1756697" cy="1035399"/>
            </a:xfrm>
            <a:prstGeom prst="rect">
              <a:avLst/>
            </a:prstGeom>
          </p:spPr>
          <p:txBody>
            <a:bodyPr lIns="190500" tIns="190500" rIns="190500" bIns="190500" rtlCol="0" anchor="ctr"/>
            <a:lstStyle/>
            <a:p>
              <a:pPr algn="ctr">
                <a:lnSpc>
                  <a:spcPts val="1064"/>
                </a:lnSpc>
              </a:pPr>
              <a:r>
                <a:rPr lang="en-US" sz="1400" dirty="0">
                  <a:solidFill>
                    <a:srgbClr val="000000"/>
                  </a:solidFill>
                  <a:latin typeface="+mj-lt"/>
                  <a:ea typeface="Nourd Light Bold"/>
                  <a:cs typeface="Nourd Light Bold"/>
                  <a:sym typeface="Nourd Light Bold"/>
                </a:rPr>
                <a:t>Less than $5,000;</a:t>
              </a:r>
            </a:p>
            <a:p>
              <a:pPr algn="ctr">
                <a:lnSpc>
                  <a:spcPts val="1064"/>
                </a:lnSpc>
              </a:pPr>
              <a:endParaRPr lang="en-US" sz="1400" b="1" u="sng" dirty="0">
                <a:solidFill>
                  <a:srgbClr val="000000"/>
                </a:solidFill>
                <a:latin typeface="+mj-lt"/>
                <a:ea typeface="Nourd Light Bold"/>
                <a:cs typeface="Nourd Light Bold"/>
                <a:sym typeface="Nourd Light Bold"/>
              </a:endParaRPr>
            </a:p>
            <a:p>
              <a:pPr algn="ctr">
                <a:lnSpc>
                  <a:spcPts val="1064"/>
                </a:lnSpc>
              </a:pPr>
              <a:r>
                <a:rPr lang="en-US" sz="1400" b="1" u="sng" dirty="0">
                  <a:solidFill>
                    <a:srgbClr val="000000"/>
                  </a:solidFill>
                  <a:latin typeface="+mj-lt"/>
                  <a:ea typeface="Nourd Light Bold"/>
                  <a:cs typeface="Nourd Light Bold"/>
                  <a:sym typeface="Nourd Light Bold"/>
                </a:rPr>
                <a:t>AND</a:t>
              </a:r>
              <a:r>
                <a:rPr lang="en-US" sz="1400" b="1" dirty="0">
                  <a:solidFill>
                    <a:srgbClr val="000000"/>
                  </a:solidFill>
                  <a:latin typeface="+mj-lt"/>
                  <a:ea typeface="Nourd Light Bold"/>
                  <a:cs typeface="Nourd Light Bold"/>
                  <a:sym typeface="Nourd Light Bold"/>
                </a:rPr>
                <a:t> </a:t>
              </a:r>
            </a:p>
            <a:p>
              <a:pPr algn="ctr">
                <a:lnSpc>
                  <a:spcPts val="1064"/>
                </a:lnSpc>
              </a:pPr>
              <a:endParaRPr lang="en-US" sz="1400" b="1" dirty="0">
                <a:solidFill>
                  <a:srgbClr val="000000"/>
                </a:solidFill>
                <a:latin typeface="+mj-lt"/>
                <a:ea typeface="Nourd Light Bold"/>
                <a:cs typeface="Nourd Light Bold"/>
                <a:sym typeface="Nourd Light Bold"/>
              </a:endParaRPr>
            </a:p>
            <a:p>
              <a:pPr algn="ctr">
                <a:lnSpc>
                  <a:spcPts val="1274"/>
                </a:lnSpc>
              </a:pPr>
              <a:r>
                <a:rPr lang="en-US" sz="1400" dirty="0">
                  <a:solidFill>
                    <a:srgbClr val="000000"/>
                  </a:solidFill>
                  <a:latin typeface="+mj-lt"/>
                  <a:ea typeface="Nourd Light"/>
                  <a:cs typeface="Nourd Light"/>
                  <a:sym typeface="Nourd Light"/>
                </a:rPr>
                <a:t>Individual vendor (</a:t>
              </a:r>
              <a:r>
                <a:rPr lang="en-US" sz="1400" b="1" u="sng" dirty="0">
                  <a:solidFill>
                    <a:srgbClr val="000000"/>
                  </a:solidFill>
                  <a:latin typeface="+mj-lt"/>
                  <a:ea typeface="Nourd Light Bold"/>
                  <a:cs typeface="Nourd Light Bold"/>
                  <a:sym typeface="Nourd Light Bold"/>
                </a:rPr>
                <a:t>NOT</a:t>
              </a:r>
              <a:r>
                <a:rPr lang="en-US" sz="1400" dirty="0">
                  <a:solidFill>
                    <a:srgbClr val="000000"/>
                  </a:solidFill>
                  <a:latin typeface="+mj-lt"/>
                  <a:ea typeface="Nourd Light"/>
                  <a:cs typeface="Nourd Light"/>
                  <a:sym typeface="Nourd Light"/>
                </a:rPr>
                <a:t> commercial entity)?</a:t>
              </a:r>
            </a:p>
          </p:txBody>
        </p:sp>
        <p:grpSp>
          <p:nvGrpSpPr>
            <p:cNvPr id="46" name="Group 46"/>
            <p:cNvGrpSpPr/>
            <p:nvPr/>
          </p:nvGrpSpPr>
          <p:grpSpPr>
            <a:xfrm>
              <a:off x="1570933" y="4109847"/>
              <a:ext cx="300332" cy="274053"/>
              <a:chOff x="0" y="0"/>
              <a:chExt cx="400442" cy="365404"/>
            </a:xfrm>
          </p:grpSpPr>
          <p:sp>
            <p:nvSpPr>
              <p:cNvPr id="47" name="Freeform 47" title="asdf"/>
              <p:cNvSpPr/>
              <p:nvPr/>
            </p:nvSpPr>
            <p:spPr>
              <a:xfrm>
                <a:off x="0" y="31466"/>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48" name="Freeform 48" title="we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grpSp>
        <p:grpSp>
          <p:nvGrpSpPr>
            <p:cNvPr id="141" name="Group 46">
              <a:extLst>
                <a:ext uri="{FF2B5EF4-FFF2-40B4-BE49-F238E27FC236}">
                  <a16:creationId xmlns:a16="http://schemas.microsoft.com/office/drawing/2014/main" id="{5E49294F-23B7-24AC-EB10-2FF009B81E54}"/>
                </a:ext>
              </a:extLst>
            </p:cNvPr>
            <p:cNvGrpSpPr/>
            <p:nvPr/>
          </p:nvGrpSpPr>
          <p:grpSpPr>
            <a:xfrm>
              <a:off x="1559156" y="3447883"/>
              <a:ext cx="300332" cy="274053"/>
              <a:chOff x="0" y="0"/>
              <a:chExt cx="400442" cy="365404"/>
            </a:xfrm>
          </p:grpSpPr>
          <p:sp>
            <p:nvSpPr>
              <p:cNvPr id="142" name="Freeform 47" title="xc">
                <a:extLst>
                  <a:ext uri="{FF2B5EF4-FFF2-40B4-BE49-F238E27FC236}">
                    <a16:creationId xmlns:a16="http://schemas.microsoft.com/office/drawing/2014/main" id="{A1C5A306-D951-646A-2D98-E2E3D885BA52}"/>
                  </a:ext>
                </a:extLst>
              </p:cNvPr>
              <p:cNvSpPr/>
              <p:nvPr/>
            </p:nvSpPr>
            <p:spPr>
              <a:xfrm>
                <a:off x="0" y="31466"/>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43" name="Freeform 48" title="ef">
                <a:extLst>
                  <a:ext uri="{FF2B5EF4-FFF2-40B4-BE49-F238E27FC236}">
                    <a16:creationId xmlns:a16="http://schemas.microsoft.com/office/drawing/2014/main" id="{2156E18B-BAE4-0175-2A3F-2B1E737D76CC}"/>
                  </a:ext>
                </a:extLst>
              </p:cNvP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grpSp>
      </p:grpSp>
      <p:grpSp>
        <p:nvGrpSpPr>
          <p:cNvPr id="9" name="Group 8" title="gg">
            <a:extLst>
              <a:ext uri="{C183D7F6-B498-43B3-948B-1728B52AA6E4}">
                <adec:decorative xmlns="" xmlns:adec="http://schemas.microsoft.com/office/drawing/2017/decorative" val="1"/>
              </a:ext>
            </a:extLst>
          </p:cNvPr>
          <p:cNvGrpSpPr/>
          <p:nvPr/>
        </p:nvGrpSpPr>
        <p:grpSpPr>
          <a:xfrm>
            <a:off x="1460958" y="6755057"/>
            <a:ext cx="2129411" cy="1750170"/>
            <a:chOff x="814271" y="7040733"/>
            <a:chExt cx="2129411" cy="2002745"/>
          </a:xfrm>
        </p:grpSpPr>
        <p:cxnSp>
          <p:nvCxnSpPr>
            <p:cNvPr id="8" name="Straight Connector 7"/>
            <p:cNvCxnSpPr/>
            <p:nvPr/>
          </p:nvCxnSpPr>
          <p:spPr>
            <a:xfrm flipV="1">
              <a:off x="1805934" y="7040733"/>
              <a:ext cx="0" cy="482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9"/>
            <p:cNvGrpSpPr/>
            <p:nvPr/>
          </p:nvGrpSpPr>
          <p:grpSpPr>
            <a:xfrm>
              <a:off x="814271" y="7433669"/>
              <a:ext cx="2129411" cy="1609809"/>
              <a:chOff x="0" y="0"/>
              <a:chExt cx="537712" cy="340259"/>
            </a:xfrm>
          </p:grpSpPr>
          <p:sp>
            <p:nvSpPr>
              <p:cNvPr id="130" name="Freeform 130"/>
              <p:cNvSpPr/>
              <p:nvPr/>
            </p:nvSpPr>
            <p:spPr>
              <a:xfrm>
                <a:off x="0" y="0"/>
                <a:ext cx="537712" cy="340259"/>
              </a:xfrm>
              <a:custGeom>
                <a:avLst/>
                <a:gdLst/>
                <a:ahLst/>
                <a:cxnLst/>
                <a:rect l="l" t="t" r="r" b="b"/>
                <a:pathLst>
                  <a:path w="537712" h="340259">
                    <a:moveTo>
                      <a:pt x="0" y="0"/>
                    </a:moveTo>
                    <a:lnTo>
                      <a:pt x="537712" y="0"/>
                    </a:lnTo>
                    <a:lnTo>
                      <a:pt x="537712" y="340259"/>
                    </a:lnTo>
                    <a:lnTo>
                      <a:pt x="0" y="340259"/>
                    </a:lnTo>
                    <a:close/>
                  </a:path>
                </a:pathLst>
              </a:custGeom>
              <a:solidFill>
                <a:srgbClr val="FFFFFF"/>
              </a:solidFill>
              <a:ln w="28575" cap="sq">
                <a:solidFill>
                  <a:srgbClr val="000000"/>
                </a:solidFill>
                <a:prstDash val="solid"/>
                <a:miter/>
              </a:ln>
            </p:spPr>
            <p:txBody>
              <a:bodyPr/>
              <a:lstStyle/>
              <a:p>
                <a:endParaRPr lang="en-US"/>
              </a:p>
            </p:txBody>
          </p:sp>
          <p:sp>
            <p:nvSpPr>
              <p:cNvPr id="131" name="TextBox 131"/>
              <p:cNvSpPr txBox="1"/>
              <p:nvPr/>
            </p:nvSpPr>
            <p:spPr>
              <a:xfrm>
                <a:off x="0" y="0"/>
                <a:ext cx="537712" cy="340259"/>
              </a:xfrm>
              <a:prstGeom prst="rect">
                <a:avLst/>
              </a:prstGeom>
            </p:spPr>
            <p:txBody>
              <a:bodyPr lIns="190500" tIns="190500" rIns="190500" bIns="190500" rtlCol="0" anchor="ctr"/>
              <a:lstStyle/>
              <a:p>
                <a:pPr algn="ctr">
                  <a:lnSpc>
                    <a:spcPts val="1820"/>
                  </a:lnSpc>
                </a:pPr>
                <a:r>
                  <a:rPr lang="en-US" sz="1400" b="1" u="sng" dirty="0">
                    <a:solidFill>
                      <a:srgbClr val="000000"/>
                    </a:solidFill>
                    <a:latin typeface="Nourd Light" panose="020B0604020202020204" charset="0"/>
                    <a:ea typeface="Nourd Light Bold"/>
                    <a:cs typeface="Nourd Light Bold"/>
                    <a:sym typeface="Nourd Light Bold"/>
                  </a:rPr>
                  <a:t>Use District Contract Forms</a:t>
                </a:r>
              </a:p>
              <a:p>
                <a:pPr algn="ctr">
                  <a:lnSpc>
                    <a:spcPts val="1820"/>
                  </a:lnSpc>
                </a:pPr>
                <a:r>
                  <a:rPr lang="en-US" sz="1400" dirty="0">
                    <a:solidFill>
                      <a:srgbClr val="000000"/>
                    </a:solidFill>
                    <a:latin typeface="Nourd Light" panose="020B0604020202020204" charset="0"/>
                    <a:ea typeface="Nourd Light"/>
                    <a:cs typeface="Nourd Light"/>
                    <a:sym typeface="Nourd Light"/>
                  </a:rPr>
                  <a:t>(Find current version at the Purchasing Department’s </a:t>
                </a:r>
                <a:r>
                  <a:rPr lang="en-US" sz="1400" u="sng" dirty="0">
                    <a:solidFill>
                      <a:srgbClr val="000000"/>
                    </a:solidFill>
                    <a:latin typeface="Nourd Light" panose="020B0604020202020204" charset="0"/>
                    <a:ea typeface="Nourd Light"/>
                    <a:cs typeface="Nourd Light"/>
                    <a:sym typeface="Nourd Light"/>
                    <a:hlinkClick r:id="rId18" tooltip="http://www.ccsf.edu/purchasing"/>
                  </a:rPr>
                  <a:t>Here</a:t>
                </a:r>
                <a:r>
                  <a:rPr lang="en-US" sz="1400" dirty="0">
                    <a:solidFill>
                      <a:srgbClr val="000000"/>
                    </a:solidFill>
                    <a:latin typeface="Nourd Light" panose="020B0604020202020204" charset="0"/>
                    <a:ea typeface="Nourd Light"/>
                    <a:cs typeface="Nourd Light"/>
                    <a:sym typeface="Nourd Light"/>
                  </a:rPr>
                  <a:t>) </a:t>
                </a:r>
              </a:p>
            </p:txBody>
          </p:sp>
        </p:grpSp>
      </p:grpSp>
      <p:sp>
        <p:nvSpPr>
          <p:cNvPr id="161" name="Freeform 4" title="sdf">
            <a:extLst>
              <a:ext uri="{FF2B5EF4-FFF2-40B4-BE49-F238E27FC236}">
                <a16:creationId xmlns:a16="http://schemas.microsoft.com/office/drawing/2014/main" id="{0BDB4E41-7850-8BA6-84C4-E7BC43E30E9C}"/>
              </a:ext>
              <a:ext uri="{C183D7F6-B498-43B3-948B-1728B52AA6E4}">
                <adec:decorative xmlns="" xmlns:adec="http://schemas.microsoft.com/office/drawing/2017/decorative" val="1"/>
              </a:ext>
            </a:extLst>
          </p:cNvPr>
          <p:cNvSpPr/>
          <p:nvPr/>
        </p:nvSpPr>
        <p:spPr>
          <a:xfrm>
            <a:off x="1652001" y="1913179"/>
            <a:ext cx="1649309" cy="1041281"/>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r>
              <a:rPr lang="en-US" err="1"/>
              <a:t>asdf</a:t>
            </a:r>
            <a:endParaRPr lang="en-US"/>
          </a:p>
        </p:txBody>
      </p:sp>
      <p:sp>
        <p:nvSpPr>
          <p:cNvPr id="25" name="TextBox 25">
            <a:extLst>
              <a:ext uri="{C183D7F6-B498-43B3-948B-1728B52AA6E4}">
                <adec:decorative xmlns="" xmlns:adec="http://schemas.microsoft.com/office/drawing/2017/decorative" val="1"/>
              </a:ext>
            </a:extLst>
          </p:cNvPr>
          <p:cNvSpPr txBox="1"/>
          <p:nvPr/>
        </p:nvSpPr>
        <p:spPr>
          <a:xfrm>
            <a:off x="1764002" y="1992010"/>
            <a:ext cx="1425306" cy="866831"/>
          </a:xfrm>
          <a:prstGeom prst="rect">
            <a:avLst/>
          </a:prstGeom>
          <a:solidFill>
            <a:schemeClr val="bg1"/>
          </a:solidFill>
          <a:ln w="28575">
            <a:solidFill>
              <a:schemeClr val="tx1"/>
            </a:solidFill>
          </a:ln>
        </p:spPr>
        <p:txBody>
          <a:bodyPr lIns="190500" tIns="190500" rIns="190500" bIns="190500" rtlCol="0" anchor="ctr"/>
          <a:lstStyle/>
          <a:p>
            <a:pPr algn="ctr"/>
            <a:r>
              <a:rPr lang="en-US" b="1">
                <a:solidFill>
                  <a:srgbClr val="000000"/>
                </a:solidFill>
                <a:latin typeface="Nourd Light Bold" panose="020B0604020202020204" charset="0"/>
                <a:ea typeface="Nourd Light Bold"/>
                <a:cs typeface="Nourd Light Bold"/>
                <a:sym typeface="Nourd Light Bold"/>
              </a:rPr>
              <a:t>WHAT FORM?</a:t>
            </a:r>
          </a:p>
        </p:txBody>
      </p:sp>
      <p:sp>
        <p:nvSpPr>
          <p:cNvPr id="93" name="TextBox 93">
            <a:extLst>
              <a:ext uri="{C183D7F6-B498-43B3-948B-1728B52AA6E4}">
                <adec:decorative xmlns="" xmlns:adec="http://schemas.microsoft.com/office/drawing/2017/decorative" val="1"/>
              </a:ext>
            </a:extLst>
          </p:cNvPr>
          <p:cNvSpPr txBox="1"/>
          <p:nvPr/>
        </p:nvSpPr>
        <p:spPr>
          <a:xfrm>
            <a:off x="1758030" y="1191768"/>
            <a:ext cx="1375448" cy="270011"/>
          </a:xfrm>
          <a:prstGeom prst="rect">
            <a:avLst/>
          </a:prstGeom>
          <a:ln w="28575">
            <a:solidFill>
              <a:schemeClr val="tx1"/>
            </a:solidFill>
          </a:ln>
        </p:spPr>
        <p:txBody>
          <a:bodyPr lIns="190500" tIns="190500" rIns="190500" bIns="190500" rtlCol="0" anchor="ctr"/>
          <a:lstStyle/>
          <a:p>
            <a:pPr algn="ctr"/>
            <a:r>
              <a:rPr lang="en-US" b="1" u="sng" dirty="0">
                <a:solidFill>
                  <a:srgbClr val="000000"/>
                </a:solidFill>
                <a:latin typeface="Nourd Light Bold" panose="020B0604020202020204" charset="0"/>
                <a:ea typeface="Nourd Light Bold"/>
                <a:cs typeface="Nourd Light Bold"/>
                <a:sym typeface="Nourd Light Bold"/>
              </a:rPr>
              <a:t>STEP 4</a:t>
            </a:r>
            <a:r>
              <a:rPr lang="en-US" b="1" dirty="0">
                <a:solidFill>
                  <a:srgbClr val="000000"/>
                </a:solidFill>
                <a:latin typeface="Nourd Light Bold" panose="020B0604020202020204" charset="0"/>
                <a:ea typeface="Nourd Light Bold"/>
                <a:cs typeface="Nourd Light Bold"/>
                <a:sym typeface="Nourd Light Bold"/>
              </a:rPr>
              <a:t> </a:t>
            </a:r>
          </a:p>
        </p:txBody>
      </p:sp>
      <p:sp>
        <p:nvSpPr>
          <p:cNvPr id="6" name="NO.Step4">
            <a:extLst>
              <a:ext uri="{C183D7F6-B498-43B3-948B-1728B52AA6E4}">
                <adec:decorative xmlns="" xmlns:adec="http://schemas.microsoft.com/office/drawing/2017/decorative" val="1"/>
              </a:ext>
            </a:extLst>
          </p:cNvPr>
          <p:cNvSpPr/>
          <p:nvPr/>
        </p:nvSpPr>
        <p:spPr>
          <a:xfrm>
            <a:off x="2002981" y="6251037"/>
            <a:ext cx="864329" cy="6032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150" dirty="0" smtClean="0">
                <a:latin typeface="Nourd Light" panose="020B0604020202020204" charset="0"/>
              </a:rPr>
              <a:t>NO?</a:t>
            </a:r>
            <a:endParaRPr lang="en-US" sz="1400" b="1" spc="-150" dirty="0">
              <a:latin typeface="Nourd Light" panose="020B0604020202020204" charset="0"/>
            </a:endParaRPr>
          </a:p>
          <a:p>
            <a:pPr algn="ctr"/>
            <a:r>
              <a:rPr lang="en-US" sz="1200" spc="-150" dirty="0">
                <a:latin typeface="Nourd Light" panose="020B0604020202020204" charset="0"/>
              </a:rPr>
              <a:t>(click </a:t>
            </a:r>
            <a:r>
              <a:rPr lang="en-US" sz="1200" spc="-150" dirty="0" smtClean="0">
                <a:latin typeface="Nourd Light" panose="020B0604020202020204" charset="0"/>
              </a:rPr>
              <a:t>here)</a:t>
            </a:r>
            <a:endParaRPr lang="en-US" spc="-150" dirty="0">
              <a:latin typeface="Nourd Light" panose="020B0604020202020204" charset="0"/>
            </a:endParaRPr>
          </a:p>
        </p:txBody>
      </p:sp>
      <p:sp>
        <p:nvSpPr>
          <p:cNvPr id="102" name="AutoShape 118" title="df"/>
          <p:cNvSpPr/>
          <p:nvPr/>
        </p:nvSpPr>
        <p:spPr>
          <a:xfrm>
            <a:off x="4599690" y="5253242"/>
            <a:ext cx="572083" cy="11431"/>
          </a:xfrm>
          <a:prstGeom prst="line">
            <a:avLst/>
          </a:prstGeom>
          <a:ln w="38100" cap="flat">
            <a:solidFill>
              <a:srgbClr val="000000"/>
            </a:solidFill>
            <a:prstDash val="solid"/>
            <a:headEnd type="none" w="sm" len="sm"/>
            <a:tailEnd type="arrow" w="lg" len="med"/>
          </a:ln>
        </p:spPr>
        <p:txBody>
          <a:bodyPr/>
          <a:lstStyle/>
          <a:p>
            <a:endParaRPr lang="en-US"/>
          </a:p>
        </p:txBody>
      </p:sp>
      <p:sp>
        <p:nvSpPr>
          <p:cNvPr id="16" name="TextBox 117">
            <a:extLst>
              <a:ext uri="{FF2B5EF4-FFF2-40B4-BE49-F238E27FC236}">
                <a16:creationId xmlns:a16="http://schemas.microsoft.com/office/drawing/2014/main" id="{2B7BEBCE-E06D-B8DC-A72D-C7FFA0A0AC4C}"/>
              </a:ext>
              <a:ext uri="{C183D7F6-B498-43B3-948B-1728B52AA6E4}">
                <adec:decorative xmlns="" xmlns:adec="http://schemas.microsoft.com/office/drawing/2017/decorative" val="1"/>
              </a:ext>
            </a:extLst>
          </p:cNvPr>
          <p:cNvSpPr txBox="1"/>
          <p:nvPr/>
        </p:nvSpPr>
        <p:spPr>
          <a:xfrm>
            <a:off x="3905292" y="-65514"/>
            <a:ext cx="9608306" cy="137730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50" dirty="0">
                <a:solidFill>
                  <a:srgbClr val="000000"/>
                </a:solidFill>
                <a:latin typeface="Nourd"/>
                <a:ea typeface="Nourd"/>
                <a:cs typeface="Nourd"/>
                <a:sym typeface="Nourd"/>
              </a:rPr>
              <a:t>THE PROCUREMENT </a:t>
            </a:r>
            <a:r>
              <a:rPr lang="en-US" sz="4450" dirty="0" smtClean="0">
                <a:solidFill>
                  <a:srgbClr val="000000"/>
                </a:solidFill>
                <a:latin typeface="Nourd"/>
                <a:ea typeface="Nourd"/>
                <a:cs typeface="Nourd"/>
                <a:sym typeface="Nourd"/>
              </a:rPr>
              <a:t>PROCESS </a:t>
            </a:r>
            <a:r>
              <a:rPr lang="en-US" sz="2800" dirty="0" smtClean="0">
                <a:solidFill>
                  <a:srgbClr val="000000"/>
                </a:solidFill>
                <a:latin typeface="Nourd"/>
                <a:ea typeface="Nourd"/>
                <a:cs typeface="Nourd"/>
              </a:rPr>
              <a:t>(</a:t>
            </a:r>
            <a:r>
              <a:rPr lang="en-US" sz="2800" dirty="0" err="1" smtClean="0">
                <a:solidFill>
                  <a:srgbClr val="000000"/>
                </a:solidFill>
                <a:latin typeface="Nourd"/>
                <a:ea typeface="Nourd"/>
                <a:cs typeface="Nourd"/>
              </a:rPr>
              <a:t>Con't</a:t>
            </a:r>
            <a:r>
              <a:rPr lang="en-US" sz="2800" dirty="0">
                <a:solidFill>
                  <a:srgbClr val="000000"/>
                </a:solidFill>
                <a:latin typeface="Nourd"/>
                <a:ea typeface="Nourd"/>
                <a:cs typeface="Nourd"/>
              </a:rPr>
              <a:t>)</a:t>
            </a:r>
          </a:p>
          <a:p>
            <a:pPr algn="ctr">
              <a:lnSpc>
                <a:spcPts val="5355"/>
              </a:lnSpc>
            </a:pPr>
            <a:endParaRPr lang="en-US" sz="4463" dirty="0">
              <a:solidFill>
                <a:srgbClr val="000000"/>
              </a:solidFill>
              <a:latin typeface="Nourd"/>
              <a:ea typeface="Nourd"/>
              <a:cs typeface="Nourd"/>
            </a:endParaRPr>
          </a:p>
        </p:txBody>
      </p:sp>
      <p:sp>
        <p:nvSpPr>
          <p:cNvPr id="202" name="TextBox 201">
            <a:extLst>
              <a:ext uri="{C183D7F6-B498-43B3-948B-1728B52AA6E4}">
                <adec:decorative xmlns="" xmlns:adec="http://schemas.microsoft.com/office/drawing/2017/decorative" val="1"/>
              </a:ext>
            </a:extLst>
          </p:cNvPr>
          <p:cNvSpPr txBox="1"/>
          <p:nvPr/>
        </p:nvSpPr>
        <p:spPr>
          <a:xfrm>
            <a:off x="206854" y="225574"/>
            <a:ext cx="903794" cy="369332"/>
          </a:xfrm>
          <a:prstGeom prst="rect">
            <a:avLst/>
          </a:prstGeom>
          <a:noFill/>
        </p:spPr>
        <p:txBody>
          <a:bodyPr wrap="square">
            <a:spAutoFit/>
          </a:bodyPr>
          <a:lstStyle/>
          <a:p>
            <a:r>
              <a:t>Slide 2</a:t>
            </a:r>
          </a:p>
        </p:txBody>
      </p:sp>
      <p:sp>
        <p:nvSpPr>
          <p:cNvPr id="18" name="TextBox 18">
            <a:extLst>
              <a:ext uri="{C183D7F6-B498-43B3-948B-1728B52AA6E4}">
                <adec:decorative xmlns="" xmlns:adec="http://schemas.microsoft.com/office/drawing/2017/decorative" val="1"/>
              </a:ext>
            </a:extLst>
          </p:cNvPr>
          <p:cNvSpPr txBox="1"/>
          <p:nvPr/>
        </p:nvSpPr>
        <p:spPr>
          <a:xfrm rot="1140000">
            <a:off x="3484519" y="7765418"/>
            <a:ext cx="1320116" cy="1140828"/>
          </a:xfrm>
          <a:prstGeom prst="rect">
            <a:avLst/>
          </a:prstGeom>
          <a:solidFill>
            <a:schemeClr val="bg1"/>
          </a:solidFill>
          <a:ln w="28575">
            <a:solidFill>
              <a:schemeClr val="tx1"/>
            </a:solidFill>
          </a:ln>
        </p:spPr>
        <p:txBody>
          <a:bodyPr lIns="124185" tIns="124185" rIns="124185" bIns="124185" rtlCol="0" anchor="ctr"/>
          <a:lstStyle/>
          <a:p>
            <a:pPr algn="ctr"/>
            <a:r>
              <a:rPr lang="en-US" sz="1400" b="1" u="sng" dirty="0">
                <a:solidFill>
                  <a:srgbClr val="000000"/>
                </a:solidFill>
                <a:latin typeface="Nourd Light" panose="020B0604020202020204" charset="0"/>
                <a:ea typeface="Nourd Light"/>
                <a:cs typeface="Nourd Light"/>
                <a:sym typeface="Nourd Light"/>
              </a:rPr>
              <a:t>WARNING</a:t>
            </a:r>
          </a:p>
          <a:p>
            <a:pPr algn="ctr"/>
            <a:r>
              <a:rPr lang="en-US" sz="1400" dirty="0">
                <a:solidFill>
                  <a:srgbClr val="000000"/>
                </a:solidFill>
                <a:latin typeface="Nourd Light" panose="020B0604020202020204" charset="0"/>
                <a:ea typeface="Nourd Light"/>
                <a:cs typeface="Nourd Light"/>
                <a:sym typeface="Nourd Light"/>
              </a:rPr>
              <a:t>A vendor’s contract may require Legal Review </a:t>
            </a:r>
          </a:p>
        </p:txBody>
      </p:sp>
      <p:grpSp>
        <p:nvGrpSpPr>
          <p:cNvPr id="4" name="Group 3"/>
          <p:cNvGrpSpPr/>
          <p:nvPr/>
        </p:nvGrpSpPr>
        <p:grpSpPr>
          <a:xfrm>
            <a:off x="1529769" y="8526523"/>
            <a:ext cx="1703862" cy="1145346"/>
            <a:chOff x="1694609" y="8968958"/>
            <a:chExt cx="1183478" cy="832940"/>
          </a:xfrm>
        </p:grpSpPr>
        <p:sp>
          <p:nvSpPr>
            <p:cNvPr id="94" name="AutoShape 106" title="lo">
              <a:extLst>
                <a:ext uri="{FF2B5EF4-FFF2-40B4-BE49-F238E27FC236}">
                  <a16:creationId xmlns:a16="http://schemas.microsoft.com/office/drawing/2014/main" id="{B1DB68FA-5921-2719-CE97-17E60DC5A9F2}"/>
                </a:ext>
                <a:ext uri="{C183D7F6-B498-43B3-948B-1728B52AA6E4}">
                  <adec:decorative xmlns="" xmlns:adec="http://schemas.microsoft.com/office/drawing/2017/decorative" val="1"/>
                </a:ext>
              </a:extLst>
            </p:cNvPr>
            <p:cNvSpPr/>
            <p:nvPr/>
          </p:nvSpPr>
          <p:spPr>
            <a:xfrm flipH="1">
              <a:off x="2347861" y="8968958"/>
              <a:ext cx="0" cy="174805"/>
            </a:xfrm>
            <a:prstGeom prst="line">
              <a:avLst/>
            </a:prstGeom>
            <a:ln w="38100" cap="flat">
              <a:solidFill>
                <a:srgbClr val="000000"/>
              </a:solidFill>
              <a:prstDash val="solid"/>
              <a:headEnd type="none" w="sm" len="sm"/>
              <a:tailEnd type="none" w="sm" len="sm"/>
            </a:ln>
          </p:spPr>
          <p:txBody>
            <a:bodyPr/>
            <a:lstStyle/>
            <a:p>
              <a:endParaRPr lang="en-US"/>
            </a:p>
          </p:txBody>
        </p:sp>
        <p:sp>
          <p:nvSpPr>
            <p:cNvPr id="92" name="TextBox 18">
              <a:extLst>
                <a:ext uri="{C183D7F6-B498-43B3-948B-1728B52AA6E4}">
                  <adec:decorative xmlns="" xmlns:adec="http://schemas.microsoft.com/office/drawing/2017/decorative" val="1"/>
                </a:ext>
              </a:extLst>
            </p:cNvPr>
            <p:cNvSpPr txBox="1"/>
            <p:nvPr/>
          </p:nvSpPr>
          <p:spPr>
            <a:xfrm>
              <a:off x="1694609" y="9145673"/>
              <a:ext cx="1183478" cy="656225"/>
            </a:xfrm>
            <a:prstGeom prst="rect">
              <a:avLst/>
            </a:prstGeom>
            <a:solidFill>
              <a:schemeClr val="bg2"/>
            </a:solidFill>
            <a:ln w="28575">
              <a:solidFill>
                <a:schemeClr val="tx1"/>
              </a:solidFill>
            </a:ln>
          </p:spPr>
          <p:txBody>
            <a:bodyPr lIns="124185" tIns="124185" rIns="124185" bIns="124185" rtlCol="0" anchor="ctr"/>
            <a:lstStyle/>
            <a:p>
              <a:pPr algn="ctr"/>
              <a:r>
                <a:rPr lang="en-US" sz="1400" dirty="0" smtClean="0">
                  <a:solidFill>
                    <a:srgbClr val="000000"/>
                  </a:solidFill>
                  <a:latin typeface="Nourd Light" panose="020B0604020202020204" charset="0"/>
                  <a:ea typeface="Nourd Light"/>
                  <a:cs typeface="Nourd Light"/>
                  <a:sym typeface="Nourd Light"/>
                </a:rPr>
                <a:t>(when complete)</a:t>
              </a:r>
            </a:p>
            <a:p>
              <a:pPr algn="ctr"/>
              <a:r>
                <a:rPr lang="en-US" sz="1600" dirty="0" smtClean="0">
                  <a:solidFill>
                    <a:srgbClr val="000000"/>
                  </a:solidFill>
                  <a:latin typeface="Nourd Light" panose="020B0604020202020204" charset="0"/>
                  <a:ea typeface="Nourd Light"/>
                  <a:cs typeface="Nourd Light"/>
                  <a:sym typeface="Nourd Light"/>
                </a:rPr>
                <a:t>MOVE </a:t>
              </a:r>
              <a:r>
                <a:rPr lang="en-US" sz="1600" dirty="0">
                  <a:solidFill>
                    <a:srgbClr val="000000"/>
                  </a:solidFill>
                  <a:latin typeface="Nourd Light" panose="020B0604020202020204" charset="0"/>
                  <a:ea typeface="Nourd Light"/>
                  <a:cs typeface="Nourd Light"/>
                  <a:sym typeface="Nourd Light"/>
                </a:rPr>
                <a:t>TO </a:t>
              </a:r>
            </a:p>
            <a:p>
              <a:pPr algn="ctr"/>
              <a:r>
                <a:rPr lang="en-US" sz="1600" b="1" u="sng" dirty="0">
                  <a:solidFill>
                    <a:srgbClr val="000000"/>
                  </a:solidFill>
                  <a:latin typeface="Nourd Light" panose="020B0604020202020204" charset="0"/>
                  <a:ea typeface="Nourd Light"/>
                  <a:cs typeface="Nourd Light"/>
                  <a:sym typeface="Nourd Light"/>
                </a:rPr>
                <a:t>STEP 5</a:t>
              </a:r>
            </a:p>
          </p:txBody>
        </p:sp>
      </p:grpSp>
      <p:sp>
        <p:nvSpPr>
          <p:cNvPr id="98" name="AutoShape 118" title="df"/>
          <p:cNvSpPr/>
          <p:nvPr/>
        </p:nvSpPr>
        <p:spPr>
          <a:xfrm flipH="1" flipV="1">
            <a:off x="5160215" y="4345625"/>
            <a:ext cx="455062" cy="0"/>
          </a:xfrm>
          <a:prstGeom prst="line">
            <a:avLst/>
          </a:prstGeom>
          <a:ln w="38100" cap="flat">
            <a:solidFill>
              <a:srgbClr val="000000"/>
            </a:solidFill>
            <a:prstDash val="solid"/>
            <a:headEnd type="none" w="sm" len="sm"/>
            <a:tailEnd type="none" w="lg" len="med"/>
          </a:ln>
        </p:spPr>
        <p:txBody>
          <a:bodyPr/>
          <a:lstStyle/>
          <a:p>
            <a:endParaRPr lang="en-US"/>
          </a:p>
        </p:txBody>
      </p:sp>
      <p:sp>
        <p:nvSpPr>
          <p:cNvPr id="101" name="AutoShape 106" title="1">
            <a:extLst>
              <a:ext uri="{FF2B5EF4-FFF2-40B4-BE49-F238E27FC236}">
                <a16:creationId xmlns:a16="http://schemas.microsoft.com/office/drawing/2014/main" id="{EFE6D014-6752-9808-FE81-1317D81EF621}"/>
              </a:ext>
              <a:ext uri="{C183D7F6-B498-43B3-948B-1728B52AA6E4}">
                <adec:decorative xmlns="" xmlns:adec="http://schemas.microsoft.com/office/drawing/2017/decorative" val="1"/>
              </a:ext>
            </a:extLst>
          </p:cNvPr>
          <p:cNvSpPr/>
          <p:nvPr/>
        </p:nvSpPr>
        <p:spPr>
          <a:xfrm>
            <a:off x="5171920" y="4345625"/>
            <a:ext cx="0" cy="1949968"/>
          </a:xfrm>
          <a:prstGeom prst="line">
            <a:avLst/>
          </a:prstGeom>
          <a:ln w="38100" cap="flat">
            <a:solidFill>
              <a:srgbClr val="000000"/>
            </a:solidFill>
            <a:prstDash val="solid"/>
            <a:headEnd type="none" w="sm" len="sm"/>
            <a:tailEnd type="none" w="sm" len="sm"/>
          </a:ln>
        </p:spPr>
        <p:txBody>
          <a:bodyPr/>
          <a:lstStyle/>
          <a:p>
            <a:endParaRPr lang="en-US"/>
          </a:p>
        </p:txBody>
      </p:sp>
      <p:sp>
        <p:nvSpPr>
          <p:cNvPr id="108" name="AutoShape 118" title="df"/>
          <p:cNvSpPr/>
          <p:nvPr/>
        </p:nvSpPr>
        <p:spPr>
          <a:xfrm flipH="1" flipV="1">
            <a:off x="5171772" y="6281715"/>
            <a:ext cx="455063" cy="0"/>
          </a:xfrm>
          <a:prstGeom prst="line">
            <a:avLst/>
          </a:prstGeom>
          <a:ln w="38100" cap="flat">
            <a:solidFill>
              <a:srgbClr val="000000"/>
            </a:solidFill>
            <a:prstDash val="solid"/>
            <a:headEnd type="none" w="sm" len="sm"/>
            <a:tailEnd type="none" w="lg" len="med"/>
          </a:ln>
        </p:spPr>
        <p:txBody>
          <a:bodyPr/>
          <a:lstStyle/>
          <a:p>
            <a:endParaRPr lang="en-US"/>
          </a:p>
        </p:txBody>
      </p:sp>
      <p:sp>
        <p:nvSpPr>
          <p:cNvPr id="23" name="Rounded Rectangle 22"/>
          <p:cNvSpPr/>
          <p:nvPr/>
        </p:nvSpPr>
        <p:spPr>
          <a:xfrm>
            <a:off x="5615277" y="3845440"/>
            <a:ext cx="2265297" cy="13039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u="sng" dirty="0">
                <a:solidFill>
                  <a:srgbClr val="000000"/>
                </a:solidFill>
                <a:latin typeface="Nourd Light"/>
                <a:ea typeface="Aileron Regular Bold"/>
                <a:cs typeface="Aileron Regular Bold"/>
                <a:sym typeface="Aileron Regular Bold"/>
              </a:rPr>
              <a:t>IF </a:t>
            </a:r>
            <a:r>
              <a:rPr lang="en-US" sz="1400" dirty="0">
                <a:solidFill>
                  <a:srgbClr val="000000"/>
                </a:solidFill>
                <a:latin typeface="Nourd Light"/>
                <a:ea typeface="Aileron Regular Bold"/>
                <a:cs typeface="Aileron Regular Bold"/>
                <a:sym typeface="Aileron Regular Bold"/>
              </a:rPr>
              <a:t>Supplies/Equipment UNDER $1,000</a:t>
            </a:r>
            <a:endParaRPr lang="en-US" sz="1400" dirty="0">
              <a:solidFill>
                <a:srgbClr val="000000"/>
              </a:solidFill>
              <a:latin typeface="Nourd Light"/>
              <a:ea typeface="Aileron Regular Bold"/>
              <a:cs typeface="Aileron Regular Bold"/>
            </a:endParaRPr>
          </a:p>
          <a:p>
            <a:pPr algn="ctr"/>
            <a:r>
              <a:rPr lang="en-US" sz="1400" dirty="0">
                <a:solidFill>
                  <a:srgbClr val="000000"/>
                </a:solidFill>
                <a:latin typeface="Nourd Light"/>
                <a:ea typeface="Nourd Light"/>
                <a:cs typeface="Nourd Light"/>
                <a:sym typeface="Nourd Light"/>
              </a:rPr>
              <a:t>USE: </a:t>
            </a:r>
            <a:r>
              <a:rPr lang="en-US" sz="1400" b="1" u="sng" dirty="0">
                <a:solidFill>
                  <a:srgbClr val="000000"/>
                </a:solidFill>
                <a:latin typeface="Nourd Light"/>
                <a:ea typeface="Nourd Light"/>
                <a:cs typeface="Nourd Light"/>
                <a:sym typeface="Nourd Light"/>
              </a:rPr>
              <a:t>Direct Payment</a:t>
            </a:r>
            <a:endParaRPr lang="en-US" sz="1400" b="1" u="sng" dirty="0">
              <a:solidFill>
                <a:srgbClr val="000000"/>
              </a:solidFill>
              <a:latin typeface="Nourd Light"/>
              <a:ea typeface="Nourd Light"/>
              <a:cs typeface="Nourd Light"/>
            </a:endParaRPr>
          </a:p>
        </p:txBody>
      </p:sp>
      <p:sp>
        <p:nvSpPr>
          <p:cNvPr id="124" name="Rounded Rectangle 123"/>
          <p:cNvSpPr/>
          <p:nvPr/>
        </p:nvSpPr>
        <p:spPr>
          <a:xfrm>
            <a:off x="5626836" y="5504942"/>
            <a:ext cx="2202610" cy="143422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a:solidFill>
                  <a:srgbClr val="000000"/>
                </a:solidFill>
                <a:latin typeface="Nourd Light" panose="020B0604020202020204" charset="0"/>
                <a:ea typeface="Aileron Regular Bold"/>
                <a:cs typeface="Aileron Regular Bold"/>
                <a:sym typeface="Aileron Regular Bold"/>
              </a:rPr>
              <a:t>IF </a:t>
            </a:r>
          </a:p>
          <a:p>
            <a:pPr algn="ctr"/>
            <a:r>
              <a:rPr lang="en-US" sz="1600" dirty="0">
                <a:solidFill>
                  <a:srgbClr val="000000"/>
                </a:solidFill>
                <a:latin typeface="Nourd Light" panose="020B0604020202020204" charset="0"/>
                <a:ea typeface="Aileron Regular Bold"/>
                <a:cs typeface="Aileron Regular Bold"/>
                <a:sym typeface="Aileron Regular Bold"/>
              </a:rPr>
              <a:t>Services</a:t>
            </a:r>
          </a:p>
          <a:p>
            <a:pPr algn="ctr"/>
            <a:r>
              <a:rPr lang="en-US" sz="1600" dirty="0">
                <a:solidFill>
                  <a:srgbClr val="000000"/>
                </a:solidFill>
                <a:latin typeface="Nourd Light" panose="020B0604020202020204" charset="0"/>
                <a:ea typeface="Aileron Regular Bold"/>
                <a:cs typeface="Aileron Regular Bold"/>
                <a:sym typeface="Aileron Regular Bold"/>
              </a:rPr>
              <a:t> </a:t>
            </a:r>
            <a:r>
              <a:rPr lang="en-US" sz="1600" dirty="0">
                <a:solidFill>
                  <a:srgbClr val="000000"/>
                </a:solidFill>
                <a:latin typeface="Nourd Light" panose="020B0604020202020204" charset="0"/>
                <a:ea typeface="Nourd Light"/>
                <a:cs typeface="Nourd Light"/>
                <a:sym typeface="Nourd Light"/>
              </a:rPr>
              <a:t>USE: </a:t>
            </a:r>
            <a:r>
              <a:rPr lang="en-US" sz="1600" b="1" u="sng" dirty="0">
                <a:solidFill>
                  <a:srgbClr val="000000"/>
                </a:solidFill>
                <a:latin typeface="Nourd Light" panose="020B0604020202020204" charset="0"/>
                <a:ea typeface="Nourd Light"/>
                <a:cs typeface="Nourd Light"/>
                <a:sym typeface="Nourd Light"/>
              </a:rPr>
              <a:t>ISP</a:t>
            </a:r>
            <a:r>
              <a:rPr lang="en-US" sz="1600" dirty="0">
                <a:solidFill>
                  <a:srgbClr val="000000"/>
                </a:solidFill>
                <a:latin typeface="Nourd Light" panose="020B0604020202020204" charset="0"/>
                <a:ea typeface="Nourd Light"/>
                <a:cs typeface="Nourd Light"/>
                <a:sym typeface="Nourd Light"/>
              </a:rPr>
              <a:t> form</a:t>
            </a:r>
          </a:p>
          <a:p>
            <a:pPr algn="ctr"/>
            <a:r>
              <a:rPr lang="en-US" sz="1600" dirty="0">
                <a:solidFill>
                  <a:srgbClr val="000000"/>
                </a:solidFill>
                <a:latin typeface="Nourd Light" panose="020B0604020202020204" charset="0"/>
                <a:ea typeface="Nourd Light"/>
                <a:cs typeface="Nourd Light"/>
                <a:sym typeface="Nourd Light"/>
              </a:rPr>
              <a:t>Submit to Accounts Payable</a:t>
            </a:r>
          </a:p>
          <a:p>
            <a:pPr algn="ctr">
              <a:lnSpc>
                <a:spcPts val="1484"/>
              </a:lnSpc>
            </a:pPr>
            <a:endParaRPr lang="en-US" sz="1600" b="1" u="sng" dirty="0">
              <a:solidFill>
                <a:srgbClr val="000000"/>
              </a:solidFill>
              <a:latin typeface="Nourd Light" panose="020B0604020202020204" charset="0"/>
              <a:ea typeface="Aileron Regular Bold"/>
              <a:cs typeface="Aileron Regular Bold"/>
              <a:sym typeface="Aileron Regular Bold"/>
            </a:endParaRPr>
          </a:p>
          <a:p>
            <a:pPr algn="ctr">
              <a:lnSpc>
                <a:spcPts val="1484"/>
              </a:lnSpc>
            </a:pPr>
            <a:endParaRPr lang="en-US" sz="1600" b="1" u="sng" dirty="0">
              <a:solidFill>
                <a:srgbClr val="000000"/>
              </a:solidFill>
              <a:latin typeface="Nourd Light" panose="020B0604020202020204" charset="0"/>
              <a:ea typeface="Aileron Regular Bold"/>
              <a:cs typeface="Aileron Regular Bold"/>
              <a:sym typeface="Aileron Regular Bold"/>
            </a:endParaRPr>
          </a:p>
        </p:txBody>
      </p:sp>
      <p:sp>
        <p:nvSpPr>
          <p:cNvPr id="22" name="What Form - Yes?">
            <a:extLst>
              <a:ext uri="{FF2B5EF4-FFF2-40B4-BE49-F238E27FC236}">
                <a16:creationId xmlns:a16="http://schemas.microsoft.com/office/drawing/2014/main" id="{DE0A8AE2-2EEF-19BC-90B8-844448984E07}"/>
              </a:ext>
            </a:extLst>
          </p:cNvPr>
          <p:cNvSpPr/>
          <p:nvPr/>
        </p:nvSpPr>
        <p:spPr>
          <a:xfrm>
            <a:off x="3561121" y="4811173"/>
            <a:ext cx="1064760" cy="726497"/>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sz="1400" b="1" spc="-150" dirty="0" smtClean="0">
                <a:solidFill>
                  <a:schemeClr val="bg1"/>
                </a:solidFill>
                <a:latin typeface="Nourd Light" panose="020B0604020202020204" charset="0"/>
              </a:rPr>
              <a:t>YES?</a:t>
            </a:r>
          </a:p>
          <a:p>
            <a:pPr algn="ctr">
              <a:lnSpc>
                <a:spcPts val="1484"/>
              </a:lnSpc>
            </a:pPr>
            <a:r>
              <a:rPr lang="en-US" sz="1400" b="1" spc="-150" dirty="0" smtClean="0">
                <a:solidFill>
                  <a:schemeClr val="bg1"/>
                </a:solidFill>
                <a:latin typeface="Nourd Light" panose="020B0604020202020204" charset="0"/>
              </a:rPr>
              <a:t>(click here )</a:t>
            </a:r>
            <a:endParaRPr lang="en-US" sz="1400" b="1" spc="-150" dirty="0">
              <a:solidFill>
                <a:schemeClr val="bg1"/>
              </a:solidFill>
              <a:latin typeface="Nourd Light" panose="020B0604020202020204" charset="0"/>
            </a:endParaRPr>
          </a:p>
        </p:txBody>
      </p:sp>
      <p:sp>
        <p:nvSpPr>
          <p:cNvPr id="15" name="Right Arrow 14">
            <a:hlinkClick r:id="rId19" action="ppaction://hlinksldjump"/>
          </p:cNvPr>
          <p:cNvSpPr/>
          <p:nvPr/>
        </p:nvSpPr>
        <p:spPr>
          <a:xfrm>
            <a:off x="16373110" y="1782620"/>
            <a:ext cx="1724150" cy="1180594"/>
          </a:xfrm>
          <a:prstGeom prst="rightArrow">
            <a:avLst>
              <a:gd name="adj1" fmla="val 45697"/>
              <a:gd name="adj2" fmla="val 5833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dirty="0" smtClean="0">
                <a:solidFill>
                  <a:srgbClr val="000000"/>
                </a:solidFill>
                <a:latin typeface="Nourd Light" panose="020B0604020202020204" charset="0"/>
                <a:ea typeface="Aileron Regular Bold"/>
                <a:cs typeface="Aileron Regular Bold"/>
                <a:sym typeface="Aileron Regular Bold"/>
              </a:rPr>
              <a:t>FINAL STEP</a:t>
            </a:r>
          </a:p>
          <a:p>
            <a:pPr algn="ctr">
              <a:lnSpc>
                <a:spcPts val="1484"/>
              </a:lnSpc>
            </a:pPr>
            <a:r>
              <a:rPr lang="en-US" sz="1600" dirty="0" smtClean="0">
                <a:solidFill>
                  <a:srgbClr val="000000"/>
                </a:solidFill>
                <a:latin typeface="Nourd Light" panose="020B0604020202020204" charset="0"/>
                <a:ea typeface="Aileron Regular Bold"/>
                <a:cs typeface="Aileron Regular Bold"/>
                <a:sym typeface="Aileron Regular Bold"/>
              </a:rPr>
              <a:t>(click here)</a:t>
            </a:r>
          </a:p>
        </p:txBody>
      </p:sp>
      <p:grpSp>
        <p:nvGrpSpPr>
          <p:cNvPr id="3" name="Group 2"/>
          <p:cNvGrpSpPr/>
          <p:nvPr/>
        </p:nvGrpSpPr>
        <p:grpSpPr>
          <a:xfrm>
            <a:off x="4163404" y="7294696"/>
            <a:ext cx="526964" cy="494137"/>
            <a:chOff x="4184111" y="7567449"/>
            <a:chExt cx="526964" cy="494137"/>
          </a:xfrm>
        </p:grpSpPr>
        <p:sp>
          <p:nvSpPr>
            <p:cNvPr id="19" name="Freeform 19" title="!!">
              <a:extLst>
                <a:ext uri="{C183D7F6-B498-43B3-948B-1728B52AA6E4}">
                  <adec:decorative xmlns="" xmlns:adec="http://schemas.microsoft.com/office/drawing/2017/decorative" val="1"/>
                </a:ext>
              </a:extLst>
            </p:cNvPr>
            <p:cNvSpPr/>
            <p:nvPr/>
          </p:nvSpPr>
          <p:spPr>
            <a:xfrm rot="1140000">
              <a:off x="4184111" y="7567449"/>
              <a:ext cx="526964" cy="494137"/>
            </a:xfrm>
            <a:custGeom>
              <a:avLst/>
              <a:gdLst/>
              <a:ahLst/>
              <a:cxnLst/>
              <a:rect l="l" t="t" r="r" b="b"/>
              <a:pathLst>
                <a:path w="698897" h="698897">
                  <a:moveTo>
                    <a:pt x="0" y="0"/>
                  </a:moveTo>
                  <a:lnTo>
                    <a:pt x="698896" y="0"/>
                  </a:lnTo>
                  <a:lnTo>
                    <a:pt x="698896" y="698897"/>
                  </a:lnTo>
                  <a:lnTo>
                    <a:pt x="0" y="6988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a:ln w="28575" cap="sq">
              <a:solidFill>
                <a:srgbClr val="000000"/>
              </a:solidFill>
              <a:prstDash val="solid"/>
              <a:miter/>
            </a:ln>
          </p:spPr>
          <p:txBody>
            <a:bodyPr/>
            <a:lstStyle/>
            <a:p>
              <a:endParaRPr lang="en-US" dirty="0"/>
            </a:p>
          </p:txBody>
        </p:sp>
        <p:sp>
          <p:nvSpPr>
            <p:cNvPr id="20" name="Freeform 20" title="!!!!!!">
              <a:extLst>
                <a:ext uri="{C183D7F6-B498-43B3-948B-1728B52AA6E4}">
                  <adec:decorative xmlns="" xmlns:adec="http://schemas.microsoft.com/office/drawing/2017/decorative" val="1"/>
                </a:ext>
              </a:extLst>
            </p:cNvPr>
            <p:cNvSpPr/>
            <p:nvPr/>
          </p:nvSpPr>
          <p:spPr>
            <a:xfrm rot="1140000">
              <a:off x="4289417" y="7604312"/>
              <a:ext cx="362035" cy="447651"/>
            </a:xfrm>
            <a:custGeom>
              <a:avLst/>
              <a:gdLst/>
              <a:ahLst/>
              <a:cxnLst/>
              <a:rect l="l" t="t" r="r" b="b"/>
              <a:pathLst>
                <a:path w="419547" h="568877">
                  <a:moveTo>
                    <a:pt x="0" y="0"/>
                  </a:moveTo>
                  <a:lnTo>
                    <a:pt x="419546" y="0"/>
                  </a:lnTo>
                  <a:lnTo>
                    <a:pt x="419546" y="568877"/>
                  </a:lnTo>
                  <a:lnTo>
                    <a:pt x="0" y="56887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grpSp>
      <p:sp>
        <p:nvSpPr>
          <p:cNvPr id="103" name="Right Arrow 102">
            <a:hlinkClick r:id="rId19" action="ppaction://hlinksldjump"/>
          </p:cNvPr>
          <p:cNvSpPr/>
          <p:nvPr/>
        </p:nvSpPr>
        <p:spPr>
          <a:xfrm>
            <a:off x="16636620" y="8952931"/>
            <a:ext cx="1460639" cy="981490"/>
          </a:xfrm>
          <a:prstGeom prst="rightArrow">
            <a:avLst>
              <a:gd name="adj1" fmla="val 45697"/>
              <a:gd name="adj2" fmla="val 58337"/>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dirty="0" smtClean="0">
                <a:solidFill>
                  <a:schemeClr val="bg1"/>
                </a:solidFill>
                <a:latin typeface="Nourd Light" panose="020B0604020202020204" charset="0"/>
                <a:ea typeface="Aileron Regular Bold"/>
                <a:cs typeface="Aileron Regular Bold"/>
                <a:sym typeface="Aileron Regular Bold"/>
              </a:rPr>
              <a:t>NEXT</a:t>
            </a:r>
            <a:endParaRPr lang="en-US" sz="1600" dirty="0" smtClean="0">
              <a:solidFill>
                <a:schemeClr val="bg1"/>
              </a:solidFill>
              <a:latin typeface="Nourd Light" panose="020B0604020202020204" charset="0"/>
              <a:ea typeface="Aileron Regular Bold"/>
              <a:cs typeface="Aileron Regular Bold"/>
              <a:sym typeface="Aileron Regular Bold"/>
            </a:endParaRP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200" fill="hold">
                                          <p:stCondLst>
                                            <p:cond delay="0"/>
                                          </p:stCondLst>
                                        </p:cTn>
                                        <p:tgtEl>
                                          <p:spTgt spid="62"/>
                                        </p:tgtEl>
                                        <p:attrNameLst>
                                          <p:attrName>r</p:attrName>
                                        </p:attrNameLst>
                                      </p:cBhvr>
                                    </p:animRot>
                                    <p:animRot by="-240000">
                                      <p:cBhvr>
                                        <p:cTn id="7" dur="400" fill="hold">
                                          <p:stCondLst>
                                            <p:cond delay="400"/>
                                          </p:stCondLst>
                                        </p:cTn>
                                        <p:tgtEl>
                                          <p:spTgt spid="62"/>
                                        </p:tgtEl>
                                        <p:attrNameLst>
                                          <p:attrName>r</p:attrName>
                                        </p:attrNameLst>
                                      </p:cBhvr>
                                    </p:animRot>
                                    <p:animRot by="240000">
                                      <p:cBhvr>
                                        <p:cTn id="8" dur="400" fill="hold">
                                          <p:stCondLst>
                                            <p:cond delay="800"/>
                                          </p:stCondLst>
                                        </p:cTn>
                                        <p:tgtEl>
                                          <p:spTgt spid="62"/>
                                        </p:tgtEl>
                                        <p:attrNameLst>
                                          <p:attrName>r</p:attrName>
                                        </p:attrNameLst>
                                      </p:cBhvr>
                                    </p:animRot>
                                    <p:animRot by="-240000">
                                      <p:cBhvr>
                                        <p:cTn id="9" dur="400" fill="hold">
                                          <p:stCondLst>
                                            <p:cond delay="1200"/>
                                          </p:stCondLst>
                                        </p:cTn>
                                        <p:tgtEl>
                                          <p:spTgt spid="62"/>
                                        </p:tgtEl>
                                        <p:attrNameLst>
                                          <p:attrName>r</p:attrName>
                                        </p:attrNameLst>
                                      </p:cBhvr>
                                    </p:animRot>
                                    <p:animRot by="120000">
                                      <p:cBhvr>
                                        <p:cTn id="10" dur="400" fill="hold">
                                          <p:stCondLst>
                                            <p:cond delay="1600"/>
                                          </p:stCondLst>
                                        </p:cTn>
                                        <p:tgtEl>
                                          <p:spTgt spid="6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7"/>
                                        </p:tgtEl>
                                        <p:attrNameLst>
                                          <p:attrName>r</p:attrName>
                                        </p:attrNameLst>
                                      </p:cBhvr>
                                    </p:animRot>
                                    <p:animRot by="-240000">
                                      <p:cBhvr>
                                        <p:cTn id="13" dur="400" fill="hold">
                                          <p:stCondLst>
                                            <p:cond delay="400"/>
                                          </p:stCondLst>
                                        </p:cTn>
                                        <p:tgtEl>
                                          <p:spTgt spid="17"/>
                                        </p:tgtEl>
                                        <p:attrNameLst>
                                          <p:attrName>r</p:attrName>
                                        </p:attrNameLst>
                                      </p:cBhvr>
                                    </p:animRot>
                                    <p:animRot by="240000">
                                      <p:cBhvr>
                                        <p:cTn id="14" dur="400" fill="hold">
                                          <p:stCondLst>
                                            <p:cond delay="800"/>
                                          </p:stCondLst>
                                        </p:cTn>
                                        <p:tgtEl>
                                          <p:spTgt spid="17"/>
                                        </p:tgtEl>
                                        <p:attrNameLst>
                                          <p:attrName>r</p:attrName>
                                        </p:attrNameLst>
                                      </p:cBhvr>
                                    </p:animRot>
                                    <p:animRot by="-240000">
                                      <p:cBhvr>
                                        <p:cTn id="15" dur="400" fill="hold">
                                          <p:stCondLst>
                                            <p:cond delay="1200"/>
                                          </p:stCondLst>
                                        </p:cTn>
                                        <p:tgtEl>
                                          <p:spTgt spid="17"/>
                                        </p:tgtEl>
                                        <p:attrNameLst>
                                          <p:attrName>r</p:attrName>
                                        </p:attrNameLst>
                                      </p:cBhvr>
                                    </p:animRot>
                                    <p:animRot by="120000">
                                      <p:cBhvr>
                                        <p:cTn id="16"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2"/>
                    </p:tgtEl>
                  </p:cond>
                </p:stCondLst>
                <p:endSync evt="end" delay="0">
                  <p:rtn val="all"/>
                </p:endSync>
                <p:childTnLst>
                  <p:par>
                    <p:cTn id="18" fill="hold">
                      <p:stCondLst>
                        <p:cond delay="0"/>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up)">
                                      <p:cBhvr>
                                        <p:cTn id="22" dur="500"/>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1"/>
                                        </p:tgtEl>
                                      </p:cBhvr>
                                    </p:animEffect>
                                    <p:set>
                                      <p:cBhvr>
                                        <p:cTn id="27"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28" restart="whenNotActive" fill="hold" evtFilter="cancelBubble" nodeType="interactiveSeq">
                <p:stCondLst>
                  <p:cond evt="onClick" delay="0">
                    <p:tgtEl>
                      <p:spTgt spid="193"/>
                    </p:tgtEl>
                  </p:cond>
                </p:stCondLst>
                <p:endSync evt="end" delay="0">
                  <p:rtn val="all"/>
                </p:endSync>
                <p:childTnLst>
                  <p:par>
                    <p:cTn id="29" fill="hold">
                      <p:stCondLst>
                        <p:cond delay="0"/>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9"/>
                                        </p:tgtEl>
                                        <p:attrNameLst>
                                          <p:attrName>style.visibility</p:attrName>
                                        </p:attrNameLst>
                                      </p:cBhvr>
                                      <p:to>
                                        <p:strVal val="visible"/>
                                      </p:to>
                                    </p:set>
                                    <p:animEffect transition="in" filter="wipe(up)">
                                      <p:cBhvr>
                                        <p:cTn id="33" dur="500"/>
                                        <p:tgtEl>
                                          <p:spTgt spid="19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199"/>
                                        </p:tgtEl>
                                      </p:cBhvr>
                                    </p:animEffect>
                                    <p:set>
                                      <p:cBhvr>
                                        <p:cTn id="38"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par>
                                <p:cTn id="45" presetID="22" presetClass="entr" presetSubtype="1" fill="hold" grpId="1" nodeType="withEffect">
                                  <p:stCondLst>
                                    <p:cond delay="50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22" presetClass="entr" presetSubtype="1" fill="hold" nodeType="withEffect">
                                  <p:stCondLst>
                                    <p:cond delay="90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800"/>
                                        <p:tgtEl>
                                          <p:spTgt spid="3"/>
                                        </p:tgtEl>
                                      </p:cBhvr>
                                    </p:animEffect>
                                  </p:childTnLst>
                                </p:cTn>
                              </p:par>
                              <p:par>
                                <p:cTn id="51" presetID="22" presetClass="entr" presetSubtype="1" fill="hold" nodeType="withEffect">
                                  <p:stCondLst>
                                    <p:cond delay="180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xit" presetSubtype="0" fill="hold" nodeType="clickEffect">
                                  <p:stCondLst>
                                    <p:cond delay="1000"/>
                                  </p:stCondLst>
                                  <p:childTnLst>
                                    <p:animEffect transition="out" filter="fade">
                                      <p:cBhvr>
                                        <p:cTn id="57" dur="1000"/>
                                        <p:tgtEl>
                                          <p:spTgt spid="9"/>
                                        </p:tgtEl>
                                      </p:cBhvr>
                                    </p:animEffect>
                                    <p:anim calcmode="lin" valueType="num">
                                      <p:cBhvr>
                                        <p:cTn id="58" dur="1000"/>
                                        <p:tgtEl>
                                          <p:spTgt spid="9"/>
                                        </p:tgtEl>
                                        <p:attrNameLst>
                                          <p:attrName>ppt_x</p:attrName>
                                        </p:attrNameLst>
                                      </p:cBhvr>
                                      <p:tavLst>
                                        <p:tav tm="0">
                                          <p:val>
                                            <p:strVal val="ppt_x"/>
                                          </p:val>
                                        </p:tav>
                                        <p:tav tm="100000">
                                          <p:val>
                                            <p:strVal val="ppt_x"/>
                                          </p:val>
                                        </p:tav>
                                      </p:tavLst>
                                    </p:anim>
                                    <p:anim calcmode="lin" valueType="num">
                                      <p:cBhvr>
                                        <p:cTn id="59" dur="1000"/>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47" presetClass="exit" presetSubtype="0" fill="hold" grpId="0" nodeType="withEffect">
                                  <p:stCondLst>
                                    <p:cond delay="500"/>
                                  </p:stCondLst>
                                  <p:childTnLst>
                                    <p:animEffect transition="out" filter="fade">
                                      <p:cBhvr>
                                        <p:cTn id="62" dur="1000"/>
                                        <p:tgtEl>
                                          <p:spTgt spid="18"/>
                                        </p:tgtEl>
                                      </p:cBhvr>
                                    </p:animEffect>
                                    <p:anim calcmode="lin" valueType="num">
                                      <p:cBhvr>
                                        <p:cTn id="63" dur="1000"/>
                                        <p:tgtEl>
                                          <p:spTgt spid="18"/>
                                        </p:tgtEl>
                                        <p:attrNameLst>
                                          <p:attrName>ppt_x</p:attrName>
                                        </p:attrNameLst>
                                      </p:cBhvr>
                                      <p:tavLst>
                                        <p:tav tm="0">
                                          <p:val>
                                            <p:strVal val="ppt_x"/>
                                          </p:val>
                                        </p:tav>
                                        <p:tav tm="100000">
                                          <p:val>
                                            <p:strVal val="ppt_x"/>
                                          </p:val>
                                        </p:tav>
                                      </p:tavLst>
                                    </p:anim>
                                    <p:anim calcmode="lin" valueType="num">
                                      <p:cBhvr>
                                        <p:cTn id="64" dur="1000"/>
                                        <p:tgtEl>
                                          <p:spTgt spid="18"/>
                                        </p:tgtEl>
                                        <p:attrNameLst>
                                          <p:attrName>ppt_y</p:attrName>
                                        </p:attrNameLst>
                                      </p:cBhvr>
                                      <p:tavLst>
                                        <p:tav tm="0">
                                          <p:val>
                                            <p:strVal val="ppt_y"/>
                                          </p:val>
                                        </p:tav>
                                        <p:tav tm="100000">
                                          <p:val>
                                            <p:strVal val="ppt_y-.1"/>
                                          </p:val>
                                        </p:tav>
                                      </p:tavLst>
                                    </p:anim>
                                    <p:set>
                                      <p:cBhvr>
                                        <p:cTn id="65" dur="1" fill="hold">
                                          <p:stCondLst>
                                            <p:cond delay="999"/>
                                          </p:stCondLst>
                                        </p:cTn>
                                        <p:tgtEl>
                                          <p:spTgt spid="18"/>
                                        </p:tgtEl>
                                        <p:attrNameLst>
                                          <p:attrName>style.visibility</p:attrName>
                                        </p:attrNameLst>
                                      </p:cBhvr>
                                      <p:to>
                                        <p:strVal val="hidden"/>
                                      </p:to>
                                    </p:set>
                                  </p:childTnLst>
                                </p:cTn>
                              </p:par>
                              <p:par>
                                <p:cTn id="66" presetID="22" presetClass="exit" presetSubtype="4" fill="hold" nodeType="withEffect">
                                  <p:stCondLst>
                                    <p:cond delay="0"/>
                                  </p:stCondLst>
                                  <p:childTnLst>
                                    <p:animEffect transition="out" filter="wipe(down)">
                                      <p:cBhvr>
                                        <p:cTn id="67" dur="1000"/>
                                        <p:tgtEl>
                                          <p:spTgt spid="4"/>
                                        </p:tgtEl>
                                      </p:cBhvr>
                                    </p:animEffect>
                                    <p:set>
                                      <p:cBhvr>
                                        <p:cTn id="68" dur="1" fill="hold">
                                          <p:stCondLst>
                                            <p:cond delay="999"/>
                                          </p:stCondLst>
                                        </p:cTn>
                                        <p:tgtEl>
                                          <p:spTgt spid="4"/>
                                        </p:tgtEl>
                                        <p:attrNameLst>
                                          <p:attrName>style.visibility</p:attrName>
                                        </p:attrNameLst>
                                      </p:cBhvr>
                                      <p:to>
                                        <p:strVal val="hidden"/>
                                      </p:to>
                                    </p:set>
                                  </p:childTnLst>
                                </p:cTn>
                              </p:par>
                              <p:par>
                                <p:cTn id="69" presetID="2" presetClass="exit" presetSubtype="1" fill="hold" nodeType="withEffect">
                                  <p:stCondLst>
                                    <p:cond delay="0"/>
                                  </p:stCondLst>
                                  <p:childTnLst>
                                    <p:anim calcmode="lin" valueType="num">
                                      <p:cBhvr additive="base">
                                        <p:cTn id="70" dur="500"/>
                                        <p:tgtEl>
                                          <p:spTgt spid="3"/>
                                        </p:tgtEl>
                                        <p:attrNameLst>
                                          <p:attrName>ppt_x</p:attrName>
                                        </p:attrNameLst>
                                      </p:cBhvr>
                                      <p:tavLst>
                                        <p:tav tm="0">
                                          <p:val>
                                            <p:strVal val="ppt_x"/>
                                          </p:val>
                                        </p:tav>
                                        <p:tav tm="100000">
                                          <p:val>
                                            <p:strVal val="ppt_x"/>
                                          </p:val>
                                        </p:tav>
                                      </p:tavLst>
                                    </p:anim>
                                    <p:anim calcmode="lin" valueType="num">
                                      <p:cBhvr additive="base">
                                        <p:cTn id="71" dur="500"/>
                                        <p:tgtEl>
                                          <p:spTgt spid="3"/>
                                        </p:tgtEl>
                                        <p:attrNameLst>
                                          <p:attrName>ppt_y</p:attrName>
                                        </p:attrNameLst>
                                      </p:cBhvr>
                                      <p:tavLst>
                                        <p:tav tm="0">
                                          <p:val>
                                            <p:strVal val="ppt_y"/>
                                          </p:val>
                                        </p:tav>
                                        <p:tav tm="100000">
                                          <p:val>
                                            <p:strVal val="0-ppt_h/2"/>
                                          </p:val>
                                        </p:tav>
                                      </p:tavLst>
                                    </p:anim>
                                    <p:set>
                                      <p:cBhvr>
                                        <p:cTn id="7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wipe(left)">
                                      <p:cBhvr>
                                        <p:cTn id="78" dur="500"/>
                                        <p:tgtEl>
                                          <p:spTgt spid="102"/>
                                        </p:tgtEl>
                                      </p:cBhvr>
                                    </p:animEffect>
                                  </p:childTnLst>
                                </p:cTn>
                              </p:par>
                              <p:par>
                                <p:cTn id="79" presetID="22" presetClass="entr" presetSubtype="8"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wipe(left)">
                                      <p:cBhvr>
                                        <p:cTn id="81" dur="500"/>
                                        <p:tgtEl>
                                          <p:spTgt spid="101"/>
                                        </p:tgtEl>
                                      </p:cBhvr>
                                    </p:animEffect>
                                  </p:childTnLst>
                                </p:cTn>
                              </p:par>
                              <p:par>
                                <p:cTn id="82" presetID="22" presetClass="entr" presetSubtype="8" fill="hold" grpId="0" nodeType="withEffect">
                                  <p:stCondLst>
                                    <p:cond delay="1100"/>
                                  </p:stCondLst>
                                  <p:childTnLst>
                                    <p:set>
                                      <p:cBhvr>
                                        <p:cTn id="83" dur="1" fill="hold">
                                          <p:stCondLst>
                                            <p:cond delay="0"/>
                                          </p:stCondLst>
                                        </p:cTn>
                                        <p:tgtEl>
                                          <p:spTgt spid="98"/>
                                        </p:tgtEl>
                                        <p:attrNameLst>
                                          <p:attrName>style.visibility</p:attrName>
                                        </p:attrNameLst>
                                      </p:cBhvr>
                                      <p:to>
                                        <p:strVal val="visible"/>
                                      </p:to>
                                    </p:set>
                                    <p:animEffect transition="in" filter="wipe(left)">
                                      <p:cBhvr>
                                        <p:cTn id="84" dur="500"/>
                                        <p:tgtEl>
                                          <p:spTgt spid="98"/>
                                        </p:tgtEl>
                                      </p:cBhvr>
                                    </p:animEffect>
                                  </p:childTnLst>
                                </p:cTn>
                              </p:par>
                              <p:par>
                                <p:cTn id="85" presetID="22" presetClass="entr" presetSubtype="8" fill="hold" grpId="0" nodeType="withEffect">
                                  <p:stCondLst>
                                    <p:cond delay="160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2100"/>
                                  </p:stCondLst>
                                  <p:childTnLst>
                                    <p:set>
                                      <p:cBhvr>
                                        <p:cTn id="89" dur="1" fill="hold">
                                          <p:stCondLst>
                                            <p:cond delay="0"/>
                                          </p:stCondLst>
                                        </p:cTn>
                                        <p:tgtEl>
                                          <p:spTgt spid="108"/>
                                        </p:tgtEl>
                                        <p:attrNameLst>
                                          <p:attrName>style.visibility</p:attrName>
                                        </p:attrNameLst>
                                      </p:cBhvr>
                                      <p:to>
                                        <p:strVal val="visible"/>
                                      </p:to>
                                    </p:set>
                                    <p:animEffect transition="in" filter="wipe(left)">
                                      <p:cBhvr>
                                        <p:cTn id="90" dur="500"/>
                                        <p:tgtEl>
                                          <p:spTgt spid="108"/>
                                        </p:tgtEl>
                                      </p:cBhvr>
                                    </p:animEffect>
                                  </p:childTnLst>
                                </p:cTn>
                              </p:par>
                              <p:par>
                                <p:cTn id="91" presetID="22" presetClass="entr" presetSubtype="8" fill="hold" grpId="0" nodeType="withEffect">
                                  <p:stCondLst>
                                    <p:cond delay="2600"/>
                                  </p:stCondLst>
                                  <p:childTnLst>
                                    <p:set>
                                      <p:cBhvr>
                                        <p:cTn id="92" dur="1" fill="hold">
                                          <p:stCondLst>
                                            <p:cond delay="0"/>
                                          </p:stCondLst>
                                        </p:cTn>
                                        <p:tgtEl>
                                          <p:spTgt spid="124"/>
                                        </p:tgtEl>
                                        <p:attrNameLst>
                                          <p:attrName>style.visibility</p:attrName>
                                        </p:attrNameLst>
                                      </p:cBhvr>
                                      <p:to>
                                        <p:strVal val="visible"/>
                                      </p:to>
                                    </p:set>
                                    <p:animEffect transition="in" filter="wipe(left)">
                                      <p:cBhvr>
                                        <p:cTn id="93" dur="500"/>
                                        <p:tgtEl>
                                          <p:spTgt spid="12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xit" presetSubtype="2" fill="hold" grpId="1" nodeType="clickEffect">
                                  <p:stCondLst>
                                    <p:cond delay="2600"/>
                                  </p:stCondLst>
                                  <p:childTnLst>
                                    <p:animEffect transition="out" filter="wipe(right)">
                                      <p:cBhvr>
                                        <p:cTn id="97" dur="500"/>
                                        <p:tgtEl>
                                          <p:spTgt spid="102"/>
                                        </p:tgtEl>
                                      </p:cBhvr>
                                    </p:animEffect>
                                    <p:set>
                                      <p:cBhvr>
                                        <p:cTn id="98" dur="1" fill="hold">
                                          <p:stCondLst>
                                            <p:cond delay="499"/>
                                          </p:stCondLst>
                                        </p:cTn>
                                        <p:tgtEl>
                                          <p:spTgt spid="102"/>
                                        </p:tgtEl>
                                        <p:attrNameLst>
                                          <p:attrName>style.visibility</p:attrName>
                                        </p:attrNameLst>
                                      </p:cBhvr>
                                      <p:to>
                                        <p:strVal val="hidden"/>
                                      </p:to>
                                    </p:set>
                                  </p:childTnLst>
                                </p:cTn>
                              </p:par>
                              <p:par>
                                <p:cTn id="99" presetID="22" presetClass="exit" presetSubtype="2" fill="hold" grpId="1" nodeType="withEffect">
                                  <p:stCondLst>
                                    <p:cond delay="2100"/>
                                  </p:stCondLst>
                                  <p:childTnLst>
                                    <p:animEffect transition="out" filter="wipe(right)">
                                      <p:cBhvr>
                                        <p:cTn id="100" dur="500"/>
                                        <p:tgtEl>
                                          <p:spTgt spid="101"/>
                                        </p:tgtEl>
                                      </p:cBhvr>
                                    </p:animEffect>
                                    <p:set>
                                      <p:cBhvr>
                                        <p:cTn id="101" dur="1" fill="hold">
                                          <p:stCondLst>
                                            <p:cond delay="499"/>
                                          </p:stCondLst>
                                        </p:cTn>
                                        <p:tgtEl>
                                          <p:spTgt spid="101"/>
                                        </p:tgtEl>
                                        <p:attrNameLst>
                                          <p:attrName>style.visibility</p:attrName>
                                        </p:attrNameLst>
                                      </p:cBhvr>
                                      <p:to>
                                        <p:strVal val="hidden"/>
                                      </p:to>
                                    </p:set>
                                  </p:childTnLst>
                                </p:cTn>
                              </p:par>
                              <p:par>
                                <p:cTn id="102" presetID="22" presetClass="exit" presetSubtype="2" fill="hold" grpId="1" nodeType="withEffect">
                                  <p:stCondLst>
                                    <p:cond delay="1700"/>
                                  </p:stCondLst>
                                  <p:childTnLst>
                                    <p:animEffect transition="out" filter="wipe(right)">
                                      <p:cBhvr>
                                        <p:cTn id="103" dur="500"/>
                                        <p:tgtEl>
                                          <p:spTgt spid="98"/>
                                        </p:tgtEl>
                                      </p:cBhvr>
                                    </p:animEffect>
                                    <p:set>
                                      <p:cBhvr>
                                        <p:cTn id="104" dur="1" fill="hold">
                                          <p:stCondLst>
                                            <p:cond delay="499"/>
                                          </p:stCondLst>
                                        </p:cTn>
                                        <p:tgtEl>
                                          <p:spTgt spid="98"/>
                                        </p:tgtEl>
                                        <p:attrNameLst>
                                          <p:attrName>style.visibility</p:attrName>
                                        </p:attrNameLst>
                                      </p:cBhvr>
                                      <p:to>
                                        <p:strVal val="hidden"/>
                                      </p:to>
                                    </p:set>
                                  </p:childTnLst>
                                </p:cTn>
                              </p:par>
                              <p:par>
                                <p:cTn id="105" presetID="22" presetClass="exit" presetSubtype="2" fill="hold" grpId="1" nodeType="withEffect">
                                  <p:stCondLst>
                                    <p:cond delay="1200"/>
                                  </p:stCondLst>
                                  <p:childTnLst>
                                    <p:animEffect transition="out" filter="wipe(right)">
                                      <p:cBhvr>
                                        <p:cTn id="106" dur="600"/>
                                        <p:tgtEl>
                                          <p:spTgt spid="23"/>
                                        </p:tgtEl>
                                      </p:cBhvr>
                                    </p:animEffect>
                                    <p:set>
                                      <p:cBhvr>
                                        <p:cTn id="107" dur="1" fill="hold">
                                          <p:stCondLst>
                                            <p:cond delay="599"/>
                                          </p:stCondLst>
                                        </p:cTn>
                                        <p:tgtEl>
                                          <p:spTgt spid="23"/>
                                        </p:tgtEl>
                                        <p:attrNameLst>
                                          <p:attrName>style.visibility</p:attrName>
                                        </p:attrNameLst>
                                      </p:cBhvr>
                                      <p:to>
                                        <p:strVal val="hidden"/>
                                      </p:to>
                                    </p:set>
                                  </p:childTnLst>
                                </p:cTn>
                              </p:par>
                              <p:par>
                                <p:cTn id="108" presetID="22" presetClass="exit" presetSubtype="2" fill="hold" grpId="1" nodeType="withEffect">
                                  <p:stCondLst>
                                    <p:cond delay="700"/>
                                  </p:stCondLst>
                                  <p:childTnLst>
                                    <p:animEffect transition="out" filter="wipe(right)">
                                      <p:cBhvr>
                                        <p:cTn id="109" dur="500"/>
                                        <p:tgtEl>
                                          <p:spTgt spid="108"/>
                                        </p:tgtEl>
                                      </p:cBhvr>
                                    </p:animEffect>
                                    <p:set>
                                      <p:cBhvr>
                                        <p:cTn id="110" dur="1" fill="hold">
                                          <p:stCondLst>
                                            <p:cond delay="499"/>
                                          </p:stCondLst>
                                        </p:cTn>
                                        <p:tgtEl>
                                          <p:spTgt spid="108"/>
                                        </p:tgtEl>
                                        <p:attrNameLst>
                                          <p:attrName>style.visibility</p:attrName>
                                        </p:attrNameLst>
                                      </p:cBhvr>
                                      <p:to>
                                        <p:strVal val="hidden"/>
                                      </p:to>
                                    </p:set>
                                  </p:childTnLst>
                                </p:cTn>
                              </p:par>
                              <p:par>
                                <p:cTn id="111" presetID="22" presetClass="exit" presetSubtype="2" fill="hold" grpId="1" nodeType="withEffect">
                                  <p:stCondLst>
                                    <p:cond delay="100"/>
                                  </p:stCondLst>
                                  <p:childTnLst>
                                    <p:animEffect transition="out" filter="wipe(right)">
                                      <p:cBhvr>
                                        <p:cTn id="112" dur="500"/>
                                        <p:tgtEl>
                                          <p:spTgt spid="124"/>
                                        </p:tgtEl>
                                      </p:cBhvr>
                                    </p:animEffect>
                                    <p:set>
                                      <p:cBhvr>
                                        <p:cTn id="113"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2" grpId="0" animBg="1"/>
      <p:bldP spid="102" grpId="0" animBg="1"/>
      <p:bldP spid="102" grpId="1" animBg="1"/>
      <p:bldP spid="18" grpId="0" animBg="1"/>
      <p:bldP spid="18" grpId="1" animBg="1"/>
      <p:bldP spid="98" grpId="0" animBg="1"/>
      <p:bldP spid="98" grpId="1" animBg="1"/>
      <p:bldP spid="101" grpId="0" animBg="1"/>
      <p:bldP spid="101" grpId="1" animBg="1"/>
      <p:bldP spid="108" grpId="0" animBg="1"/>
      <p:bldP spid="108" grpId="1" animBg="1"/>
      <p:bldP spid="23" grpId="0" animBg="1"/>
      <p:bldP spid="23" grpId="1" animBg="1"/>
      <p:bldP spid="124" grpId="0" animBg="1"/>
      <p:bldP spid="1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6148-2AF0-8720-8876-42B59512966B}"/>
            </a:ext>
          </a:extLst>
        </p:cNvPr>
        <p:cNvGrpSpPr/>
        <p:nvPr/>
      </p:nvGrpSpPr>
      <p:grpSpPr>
        <a:xfrm>
          <a:off x="0" y="0"/>
          <a:ext cx="0" cy="0"/>
          <a:chOff x="0" y="0"/>
          <a:chExt cx="0" cy="0"/>
        </a:xfrm>
      </p:grpSpPr>
      <p:sp>
        <p:nvSpPr>
          <p:cNvPr id="150" name="AutoShape 2">
            <a:extLst>
              <a:ext uri="{FF2B5EF4-FFF2-40B4-BE49-F238E27FC236}">
                <a16:creationId xmlns:a16="http://schemas.microsoft.com/office/drawing/2014/main" id="{19AF1D80-F955-8963-3FD3-62A8F1ECCE57}"/>
              </a:ext>
              <a:ext uri="{C183D7F6-B498-43B3-948B-1728B52AA6E4}">
                <adec:decorative xmlns="" xmlns:adec="http://schemas.microsoft.com/office/drawing/2017/decorative" val="1"/>
              </a:ext>
            </a:extLst>
          </p:cNvPr>
          <p:cNvSpPr/>
          <p:nvPr/>
        </p:nvSpPr>
        <p:spPr>
          <a:xfrm flipV="1">
            <a:off x="-42594" y="2661532"/>
            <a:ext cx="14604863" cy="0"/>
          </a:xfrm>
          <a:prstGeom prst="line">
            <a:avLst/>
          </a:prstGeom>
          <a:ln w="142875" cap="flat">
            <a:solidFill>
              <a:schemeClr val="tx1"/>
            </a:solidFill>
            <a:prstDash val="solid"/>
            <a:headEnd type="none" w="sm" len="sm"/>
            <a:tailEnd type="triangle" w="sm" len="sm"/>
          </a:ln>
        </p:spPr>
        <p:txBody>
          <a:bodyPr/>
          <a:lstStyle/>
          <a:p>
            <a:r>
              <a:rPr lang="en-US" err="1"/>
              <a:t>sdf</a:t>
            </a:r>
            <a:endParaRPr lang="en-US"/>
          </a:p>
        </p:txBody>
      </p:sp>
      <p:sp>
        <p:nvSpPr>
          <p:cNvPr id="112" name="TextBox 112">
            <a:extLst>
              <a:ext uri="{FF2B5EF4-FFF2-40B4-BE49-F238E27FC236}">
                <a16:creationId xmlns:a16="http://schemas.microsoft.com/office/drawing/2014/main" id="{446C1C8E-BC06-25E6-0095-1009A6CC6217}"/>
              </a:ext>
              <a:ext uri="{C183D7F6-B498-43B3-948B-1728B52AA6E4}">
                <adec:decorative xmlns="" xmlns:adec="http://schemas.microsoft.com/office/drawing/2017/decorative" val="1"/>
              </a:ext>
            </a:extLst>
          </p:cNvPr>
          <p:cNvSpPr txBox="1"/>
          <p:nvPr/>
        </p:nvSpPr>
        <p:spPr>
          <a:xfrm>
            <a:off x="3622870" y="3658357"/>
            <a:ext cx="2376005" cy="1562352"/>
          </a:xfrm>
          <a:prstGeom prst="rect">
            <a:avLst/>
          </a:prstGeom>
          <a:solidFill>
            <a:schemeClr val="bg1"/>
          </a:solidFill>
          <a:ln w="38100">
            <a:solidFill>
              <a:schemeClr val="tx1"/>
            </a:solidFill>
          </a:ln>
        </p:spPr>
        <p:txBody>
          <a:bodyPr lIns="190500" tIns="190500" rIns="190500" bIns="190500" rtlCol="0" anchor="ctr"/>
          <a:lstStyle/>
          <a:p>
            <a:pPr algn="ctr">
              <a:lnSpc>
                <a:spcPts val="1820"/>
              </a:lnSpc>
            </a:pPr>
            <a:r>
              <a:rPr lang="en-US" sz="1400" dirty="0">
                <a:solidFill>
                  <a:srgbClr val="000000"/>
                </a:solidFill>
                <a:latin typeface="Nourd Light" panose="020B0604020202020204" charset="0"/>
                <a:ea typeface="Nourd Light"/>
                <a:cs typeface="Nourd Light"/>
                <a:sym typeface="Nourd Light"/>
              </a:rPr>
              <a:t>PLEASE CONFIRM YOU HAVE FULLFILLED ALL REQUIREMENTS BEFORE SUBMITTING</a:t>
            </a:r>
          </a:p>
        </p:txBody>
      </p:sp>
      <p:grpSp>
        <p:nvGrpSpPr>
          <p:cNvPr id="3" name="Group 3" title="asdf">
            <a:extLst>
              <a:ext uri="{FF2B5EF4-FFF2-40B4-BE49-F238E27FC236}">
                <a16:creationId xmlns:a16="http://schemas.microsoft.com/office/drawing/2014/main" id="{432E6322-25F6-109B-FD75-E22018A2A6DA}"/>
              </a:ext>
              <a:ext uri="{C183D7F6-B498-43B3-948B-1728B52AA6E4}">
                <adec:decorative xmlns="" xmlns:adec="http://schemas.microsoft.com/office/drawing/2017/decorative" val="1"/>
              </a:ext>
            </a:extLst>
          </p:cNvPr>
          <p:cNvGrpSpPr/>
          <p:nvPr/>
        </p:nvGrpSpPr>
        <p:grpSpPr>
          <a:xfrm>
            <a:off x="13262897" y="1366465"/>
            <a:ext cx="436024" cy="391933"/>
            <a:chOff x="0" y="0"/>
            <a:chExt cx="904237" cy="812800"/>
          </a:xfrm>
        </p:grpSpPr>
        <p:sp>
          <p:nvSpPr>
            <p:cNvPr id="4" name="Freeform 4">
              <a:extLst>
                <a:ext uri="{FF2B5EF4-FFF2-40B4-BE49-F238E27FC236}">
                  <a16:creationId xmlns:a16="http://schemas.microsoft.com/office/drawing/2014/main" id="{6EE90F46-8D34-7D92-02D0-0CC343E72375}"/>
                </a:ext>
              </a:extLst>
            </p:cNvPr>
            <p:cNvSpPr/>
            <p:nvPr/>
          </p:nvSpPr>
          <p:spPr>
            <a:xfrm>
              <a:off x="0" y="0"/>
              <a:ext cx="904237" cy="812800"/>
            </a:xfrm>
            <a:custGeom>
              <a:avLst/>
              <a:gdLst/>
              <a:ahLst/>
              <a:cxnLst/>
              <a:rect l="l" t="t" r="r" b="b"/>
              <a:pathLst>
                <a:path w="904237" h="812800">
                  <a:moveTo>
                    <a:pt x="452118" y="0"/>
                  </a:moveTo>
                  <a:cubicBezTo>
                    <a:pt x="202420" y="0"/>
                    <a:pt x="0" y="181951"/>
                    <a:pt x="0" y="406400"/>
                  </a:cubicBezTo>
                  <a:cubicBezTo>
                    <a:pt x="0" y="630849"/>
                    <a:pt x="202420" y="812800"/>
                    <a:pt x="452118" y="812800"/>
                  </a:cubicBezTo>
                  <a:cubicBezTo>
                    <a:pt x="701816" y="812800"/>
                    <a:pt x="904237" y="630849"/>
                    <a:pt x="904237" y="406400"/>
                  </a:cubicBezTo>
                  <a:cubicBezTo>
                    <a:pt x="904237" y="181951"/>
                    <a:pt x="701816" y="0"/>
                    <a:pt x="452118" y="0"/>
                  </a:cubicBezTo>
                  <a:close/>
                </a:path>
              </a:pathLst>
            </a:custGeom>
            <a:solidFill>
              <a:srgbClr val="000000">
                <a:alpha val="0"/>
              </a:srgbClr>
            </a:solidFill>
            <a:ln w="19050" cap="sq">
              <a:solidFill>
                <a:srgbClr val="FFFFFF"/>
              </a:solidFill>
              <a:prstDash val="solid"/>
              <a:miter/>
            </a:ln>
          </p:spPr>
          <p:txBody>
            <a:bodyPr/>
            <a:lstStyle/>
            <a:p>
              <a:endParaRPr lang="en-US"/>
            </a:p>
          </p:txBody>
        </p:sp>
        <p:sp>
          <p:nvSpPr>
            <p:cNvPr id="5" name="TextBox 5">
              <a:extLst>
                <a:ext uri="{FF2B5EF4-FFF2-40B4-BE49-F238E27FC236}">
                  <a16:creationId xmlns:a16="http://schemas.microsoft.com/office/drawing/2014/main" id="{6FBA7BE6-EBD2-DF85-058E-0494A3C5B7E2}"/>
                </a:ext>
              </a:extLst>
            </p:cNvPr>
            <p:cNvSpPr txBox="1"/>
            <p:nvPr/>
          </p:nvSpPr>
          <p:spPr>
            <a:xfrm>
              <a:off x="84772" y="66675"/>
              <a:ext cx="734692" cy="669925"/>
            </a:xfrm>
            <a:prstGeom prst="rect">
              <a:avLst/>
            </a:prstGeom>
          </p:spPr>
          <p:txBody>
            <a:bodyPr lIns="50800" tIns="50800" rIns="50800" bIns="50800" rtlCol="0" anchor="ctr"/>
            <a:lstStyle/>
            <a:p>
              <a:pPr algn="ctr">
                <a:lnSpc>
                  <a:spcPts val="129"/>
                </a:lnSpc>
              </a:pPr>
              <a:endParaRPr/>
            </a:p>
          </p:txBody>
        </p:sp>
      </p:grpSp>
      <p:sp>
        <p:nvSpPr>
          <p:cNvPr id="71" name="Freeform 71" title="sdf">
            <a:extLst>
              <a:ext uri="{FF2B5EF4-FFF2-40B4-BE49-F238E27FC236}">
                <a16:creationId xmlns:a16="http://schemas.microsoft.com/office/drawing/2014/main" id="{E54C2EB2-2DDE-A9D5-177F-3F649F5A3C2B}"/>
              </a:ext>
              <a:ext uri="{C183D7F6-B498-43B3-948B-1728B52AA6E4}">
                <adec:decorative xmlns="" xmlns:adec="http://schemas.microsoft.com/office/drawing/2017/decorative" val="1"/>
              </a:ext>
            </a:extLst>
          </p:cNvPr>
          <p:cNvSpPr>
            <a:spLocks noGrp="1" noRot="1" noMove="1" noResize="1" noEditPoints="1" noAdjustHandles="1" noChangeArrowheads="1" noChangeShapeType="1"/>
          </p:cNvSpPr>
          <p:nvPr/>
        </p:nvSpPr>
        <p:spPr>
          <a:xfrm>
            <a:off x="6145097" y="646494"/>
            <a:ext cx="4000249" cy="9125293"/>
          </a:xfrm>
          <a:custGeom>
            <a:avLst/>
            <a:gdLst/>
            <a:ahLst/>
            <a:cxnLst/>
            <a:rect l="l" t="t" r="r" b="b"/>
            <a:pathLst>
              <a:path w="431817" h="241535">
                <a:moveTo>
                  <a:pt x="0" y="0"/>
                </a:moveTo>
                <a:lnTo>
                  <a:pt x="431817" y="0"/>
                </a:lnTo>
                <a:lnTo>
                  <a:pt x="431817" y="241535"/>
                </a:lnTo>
                <a:lnTo>
                  <a:pt x="0" y="241535"/>
                </a:lnTo>
                <a:close/>
              </a:path>
            </a:pathLst>
          </a:custGeom>
          <a:solidFill>
            <a:srgbClr val="FFFFFF"/>
          </a:solidFill>
          <a:ln w="38100" cap="sq">
            <a:solidFill>
              <a:srgbClr val="0070C0"/>
            </a:solidFill>
            <a:prstDash val="solid"/>
            <a:miter/>
          </a:ln>
        </p:spPr>
        <p:txBody>
          <a:bodyPr/>
          <a:lstStyle/>
          <a:p>
            <a:endParaRPr lang="en-US"/>
          </a:p>
        </p:txBody>
      </p:sp>
      <p:grpSp>
        <p:nvGrpSpPr>
          <p:cNvPr id="184" name="Group 183" title="asdf">
            <a:extLst>
              <a:ext uri="{FF2B5EF4-FFF2-40B4-BE49-F238E27FC236}">
                <a16:creationId xmlns:a16="http://schemas.microsoft.com/office/drawing/2014/main" id="{FAD9CE78-ECA9-511D-F5DC-3C9C1CEF582D}"/>
              </a:ext>
              <a:ext uri="{C183D7F6-B498-43B3-948B-1728B52AA6E4}">
                <adec:decorative xmlns="" xmlns:adec="http://schemas.microsoft.com/office/drawing/2017/decorative" val="1"/>
              </a:ext>
            </a:extLst>
          </p:cNvPr>
          <p:cNvGrpSpPr/>
          <p:nvPr/>
        </p:nvGrpSpPr>
        <p:grpSpPr>
          <a:xfrm>
            <a:off x="7232445" y="7156404"/>
            <a:ext cx="2142882" cy="847306"/>
            <a:chOff x="6297934" y="1491516"/>
            <a:chExt cx="1642266" cy="847306"/>
          </a:xfrm>
        </p:grpSpPr>
        <p:sp>
          <p:nvSpPr>
            <p:cNvPr id="169" name="Freeform 4" title="op">
              <a:extLst>
                <a:ext uri="{FF2B5EF4-FFF2-40B4-BE49-F238E27FC236}">
                  <a16:creationId xmlns:a16="http://schemas.microsoft.com/office/drawing/2014/main" id="{B26FE32A-CBC7-4422-E57A-C3424A6262A4}"/>
                </a:ext>
              </a:extLst>
            </p:cNvPr>
            <p:cNvSpPr/>
            <p:nvPr/>
          </p:nvSpPr>
          <p:spPr>
            <a:xfrm>
              <a:off x="6297934" y="1491516"/>
              <a:ext cx="1642266"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71" name="TextBox 25" title="ppo">
              <a:extLst>
                <a:ext uri="{FF2B5EF4-FFF2-40B4-BE49-F238E27FC236}">
                  <a16:creationId xmlns:a16="http://schemas.microsoft.com/office/drawing/2014/main" id="{22C692B1-89D1-5C0D-233A-B7F1B09F9EAB}"/>
                </a:ext>
              </a:extLst>
            </p:cNvPr>
            <p:cNvSpPr txBox="1"/>
            <p:nvPr/>
          </p:nvSpPr>
          <p:spPr>
            <a:xfrm>
              <a:off x="6399692" y="1593450"/>
              <a:ext cx="1438750" cy="676767"/>
            </a:xfrm>
            <a:prstGeom prst="rect">
              <a:avLst/>
            </a:prstGeom>
            <a:solidFill>
              <a:schemeClr val="bg1"/>
            </a:solidFill>
            <a:ln w="28575">
              <a:solidFill>
                <a:srgbClr val="0070C0"/>
              </a:solidFill>
            </a:ln>
          </p:spPr>
          <p:txBody>
            <a:bodyPr lIns="190500" tIns="190500" rIns="190500" bIns="190500" rtlCol="0" anchor="ctr"/>
            <a:lstStyle/>
            <a:p>
              <a:pPr algn="ctr"/>
              <a:r>
                <a:rPr lang="en-US" b="1">
                  <a:solidFill>
                    <a:srgbClr val="000000"/>
                  </a:solidFill>
                  <a:latin typeface="+mj-lt"/>
                  <a:ea typeface="Nourd Light Bold"/>
                  <a:cs typeface="Nourd Light Bold"/>
                  <a:sym typeface="Nourd Light Bold"/>
                </a:rPr>
                <a:t>THE CONTRACT</a:t>
              </a:r>
            </a:p>
          </p:txBody>
        </p:sp>
      </p:grpSp>
      <p:sp>
        <p:nvSpPr>
          <p:cNvPr id="187" name="TextBox 93" title="op">
            <a:extLst>
              <a:ext uri="{FF2B5EF4-FFF2-40B4-BE49-F238E27FC236}">
                <a16:creationId xmlns:a16="http://schemas.microsoft.com/office/drawing/2014/main" id="{8D7C19BE-A3D0-69E1-CBC2-B284C78AFDC1}"/>
              </a:ext>
              <a:ext uri="{C183D7F6-B498-43B3-948B-1728B52AA6E4}">
                <adec:decorative xmlns="" xmlns:adec="http://schemas.microsoft.com/office/drawing/2017/decorative" val="1"/>
              </a:ext>
            </a:extLst>
          </p:cNvPr>
          <p:cNvSpPr txBox="1"/>
          <p:nvPr/>
        </p:nvSpPr>
        <p:spPr>
          <a:xfrm>
            <a:off x="7599434" y="6878532"/>
            <a:ext cx="1374403"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6</a:t>
            </a:r>
            <a:r>
              <a:rPr lang="en-US" b="1">
                <a:solidFill>
                  <a:srgbClr val="000000"/>
                </a:solidFill>
                <a:latin typeface="+mj-lt"/>
                <a:ea typeface="Nourd Light Bold"/>
                <a:cs typeface="Nourd Light Bold"/>
                <a:sym typeface="Nourd Light Bold"/>
              </a:rPr>
              <a:t> </a:t>
            </a:r>
          </a:p>
        </p:txBody>
      </p:sp>
      <p:grpSp>
        <p:nvGrpSpPr>
          <p:cNvPr id="190" name="Group 189" title="op">
            <a:extLst>
              <a:ext uri="{FF2B5EF4-FFF2-40B4-BE49-F238E27FC236}">
                <a16:creationId xmlns:a16="http://schemas.microsoft.com/office/drawing/2014/main" id="{CF40EC10-EF0B-8587-9763-248D924A6985}"/>
              </a:ext>
              <a:ext uri="{C183D7F6-B498-43B3-948B-1728B52AA6E4}">
                <adec:decorative xmlns="" xmlns:adec="http://schemas.microsoft.com/office/drawing/2017/decorative" val="1"/>
              </a:ext>
            </a:extLst>
          </p:cNvPr>
          <p:cNvGrpSpPr/>
          <p:nvPr/>
        </p:nvGrpSpPr>
        <p:grpSpPr>
          <a:xfrm>
            <a:off x="7293860" y="8609318"/>
            <a:ext cx="2329349" cy="847306"/>
            <a:chOff x="11833874" y="2427459"/>
            <a:chExt cx="2177034" cy="847306"/>
          </a:xfrm>
        </p:grpSpPr>
        <p:sp>
          <p:nvSpPr>
            <p:cNvPr id="188" name="Freeform 4" title="op">
              <a:extLst>
                <a:ext uri="{FF2B5EF4-FFF2-40B4-BE49-F238E27FC236}">
                  <a16:creationId xmlns:a16="http://schemas.microsoft.com/office/drawing/2014/main" id="{21776EC4-8B9C-623E-328B-8D31A871279F}"/>
                </a:ext>
              </a:extLst>
            </p:cNvPr>
            <p:cNvSpPr/>
            <p:nvPr/>
          </p:nvSpPr>
          <p:spPr>
            <a:xfrm>
              <a:off x="11833874" y="2427459"/>
              <a:ext cx="2177034" cy="847306"/>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89" name="TextBox 25">
              <a:extLst>
                <a:ext uri="{FF2B5EF4-FFF2-40B4-BE49-F238E27FC236}">
                  <a16:creationId xmlns:a16="http://schemas.microsoft.com/office/drawing/2014/main" id="{6A04E0C7-CAA6-06B5-5283-00DB6129DA82}"/>
                </a:ext>
              </a:extLst>
            </p:cNvPr>
            <p:cNvSpPr txBox="1"/>
            <p:nvPr/>
          </p:nvSpPr>
          <p:spPr>
            <a:xfrm>
              <a:off x="11953100" y="2526306"/>
              <a:ext cx="1942688" cy="676767"/>
            </a:xfrm>
            <a:prstGeom prst="rect">
              <a:avLst/>
            </a:prstGeom>
            <a:solidFill>
              <a:schemeClr val="bg1"/>
            </a:solidFill>
            <a:ln w="28575">
              <a:solidFill>
                <a:srgbClr val="0070C0"/>
              </a:solidFill>
            </a:ln>
          </p:spPr>
          <p:txBody>
            <a:bodyPr lIns="190500" tIns="190500" rIns="190500" bIns="190500" rtlCol="0" anchor="ctr"/>
            <a:lstStyle/>
            <a:p>
              <a:pPr algn="ctr"/>
              <a:r>
                <a:rPr lang="en-US" b="1">
                  <a:solidFill>
                    <a:srgbClr val="000000"/>
                  </a:solidFill>
                  <a:latin typeface="+mj-lt"/>
                  <a:ea typeface="Nourd Light Bold"/>
                  <a:cs typeface="Nourd Light Bold"/>
                  <a:sym typeface="Nourd Light Bold"/>
                </a:rPr>
                <a:t>INSURANCE REQUIREMENTS</a:t>
              </a:r>
            </a:p>
          </p:txBody>
        </p:sp>
      </p:grpSp>
      <p:sp>
        <p:nvSpPr>
          <p:cNvPr id="202" name="TextBox 93">
            <a:extLst>
              <a:ext uri="{FF2B5EF4-FFF2-40B4-BE49-F238E27FC236}">
                <a16:creationId xmlns:a16="http://schemas.microsoft.com/office/drawing/2014/main" id="{9D090670-A9F9-2C5C-0EAF-A7C0F8D760DF}"/>
              </a:ext>
              <a:ext uri="{C183D7F6-B498-43B3-948B-1728B52AA6E4}">
                <adec:decorative xmlns="" xmlns:adec="http://schemas.microsoft.com/office/drawing/2017/decorative" val="1"/>
              </a:ext>
            </a:extLst>
          </p:cNvPr>
          <p:cNvSpPr txBox="1"/>
          <p:nvPr/>
        </p:nvSpPr>
        <p:spPr>
          <a:xfrm>
            <a:off x="7651623" y="8254602"/>
            <a:ext cx="1374403"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7</a:t>
            </a:r>
            <a:r>
              <a:rPr lang="en-US" b="1">
                <a:solidFill>
                  <a:srgbClr val="000000"/>
                </a:solidFill>
                <a:latin typeface="+mj-lt"/>
                <a:ea typeface="Nourd Light Bold"/>
                <a:cs typeface="Nourd Light Bold"/>
                <a:sym typeface="Nourd Light Bold"/>
              </a:rPr>
              <a:t> </a:t>
            </a:r>
          </a:p>
        </p:txBody>
      </p:sp>
      <p:sp>
        <p:nvSpPr>
          <p:cNvPr id="161" name="Freeform 4" title="op">
            <a:extLst>
              <a:ext uri="{FF2B5EF4-FFF2-40B4-BE49-F238E27FC236}">
                <a16:creationId xmlns:a16="http://schemas.microsoft.com/office/drawing/2014/main" id="{7152C6D2-45A0-BD03-6628-928DD0237160}"/>
              </a:ext>
              <a:ext uri="{C183D7F6-B498-43B3-948B-1728B52AA6E4}">
                <adec:decorative xmlns="" xmlns:adec="http://schemas.microsoft.com/office/drawing/2017/decorative" val="1"/>
              </a:ext>
            </a:extLst>
          </p:cNvPr>
          <p:cNvSpPr/>
          <p:nvPr/>
        </p:nvSpPr>
        <p:spPr>
          <a:xfrm>
            <a:off x="7578504" y="5847101"/>
            <a:ext cx="1531774" cy="783587"/>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25" name="TextBox 25">
            <a:extLst>
              <a:ext uri="{FF2B5EF4-FFF2-40B4-BE49-F238E27FC236}">
                <a16:creationId xmlns:a16="http://schemas.microsoft.com/office/drawing/2014/main" id="{FCFA31D2-473D-0563-21F7-F0F038F7F1CF}"/>
              </a:ext>
              <a:ext uri="{C183D7F6-B498-43B3-948B-1728B52AA6E4}">
                <adec:decorative xmlns="" xmlns:adec="http://schemas.microsoft.com/office/drawing/2017/decorative" val="1"/>
              </a:ext>
            </a:extLst>
          </p:cNvPr>
          <p:cNvSpPr txBox="1"/>
          <p:nvPr/>
        </p:nvSpPr>
        <p:spPr>
          <a:xfrm>
            <a:off x="7703486" y="5926099"/>
            <a:ext cx="1281809" cy="613465"/>
          </a:xfrm>
          <a:prstGeom prst="rect">
            <a:avLst/>
          </a:prstGeom>
          <a:solidFill>
            <a:schemeClr val="bg1"/>
          </a:solidFill>
          <a:ln w="28575">
            <a:solidFill>
              <a:srgbClr val="0070C0"/>
            </a:solidFill>
          </a:ln>
        </p:spPr>
        <p:txBody>
          <a:bodyPr lIns="190500" tIns="190500" rIns="190500" bIns="190500" rtlCol="0" anchor="ctr"/>
          <a:lstStyle/>
          <a:p>
            <a:pPr algn="ctr"/>
            <a:r>
              <a:rPr lang="en-US" b="1">
                <a:solidFill>
                  <a:srgbClr val="000000"/>
                </a:solidFill>
                <a:ea typeface="Nourd Light Bold"/>
                <a:cs typeface="Nourd Light Bold"/>
                <a:sym typeface="Nourd Light Bold"/>
              </a:rPr>
              <a:t>WHAT FORM?</a:t>
            </a:r>
          </a:p>
        </p:txBody>
      </p:sp>
      <p:sp>
        <p:nvSpPr>
          <p:cNvPr id="2" name="TextBox 93">
            <a:extLst>
              <a:ext uri="{FF2B5EF4-FFF2-40B4-BE49-F238E27FC236}">
                <a16:creationId xmlns:a16="http://schemas.microsoft.com/office/drawing/2014/main" id="{3AEB85CD-BA0A-8A4A-C89B-8599B0CC7F35}"/>
              </a:ext>
              <a:ext uri="{C183D7F6-B498-43B3-948B-1728B52AA6E4}">
                <adec:decorative xmlns="" xmlns:adec="http://schemas.microsoft.com/office/drawing/2017/decorative" val="1"/>
              </a:ext>
            </a:extLst>
          </p:cNvPr>
          <p:cNvSpPr txBox="1"/>
          <p:nvPr/>
        </p:nvSpPr>
        <p:spPr>
          <a:xfrm>
            <a:off x="7636366" y="5554826"/>
            <a:ext cx="1404919" cy="226905"/>
          </a:xfrm>
          <a:prstGeom prst="rect">
            <a:avLst/>
          </a:prstGeom>
          <a:ln w="28575">
            <a:solidFill>
              <a:srgbClr val="0070C0"/>
            </a:solidFill>
          </a:ln>
        </p:spPr>
        <p:txBody>
          <a:bodyPr lIns="190500" tIns="190500" rIns="190500" bIns="190500" rtlCol="0" anchor="ctr"/>
          <a:lstStyle/>
          <a:p>
            <a:pPr algn="ctr"/>
            <a:r>
              <a:rPr lang="en-US" b="1" u="sng">
                <a:solidFill>
                  <a:srgbClr val="000000"/>
                </a:solidFill>
                <a:latin typeface="+mj-lt"/>
                <a:ea typeface="Nourd Light Bold"/>
                <a:cs typeface="Nourd Light Bold"/>
                <a:sym typeface="Nourd Light Bold"/>
              </a:rPr>
              <a:t>STEP 5</a:t>
            </a:r>
            <a:r>
              <a:rPr lang="en-US" b="1">
                <a:solidFill>
                  <a:srgbClr val="000000"/>
                </a:solidFill>
                <a:latin typeface="+mj-lt"/>
                <a:ea typeface="Nourd Light Bold"/>
                <a:cs typeface="Nourd Light Bold"/>
                <a:sym typeface="Nourd Light Bold"/>
              </a:rPr>
              <a:t> </a:t>
            </a:r>
          </a:p>
        </p:txBody>
      </p:sp>
      <p:grpSp>
        <p:nvGrpSpPr>
          <p:cNvPr id="34" name="Group 33" title="23">
            <a:extLst>
              <a:ext uri="{FF2B5EF4-FFF2-40B4-BE49-F238E27FC236}">
                <a16:creationId xmlns:a16="http://schemas.microsoft.com/office/drawing/2014/main" id="{DF5E8141-8D59-63CA-8C82-0C10EC4BA464}"/>
              </a:ext>
              <a:ext uri="{C183D7F6-B498-43B3-948B-1728B52AA6E4}">
                <adec:decorative xmlns="" xmlns:adec="http://schemas.microsoft.com/office/drawing/2017/decorative" val="1"/>
              </a:ext>
            </a:extLst>
          </p:cNvPr>
          <p:cNvGrpSpPr/>
          <p:nvPr/>
        </p:nvGrpSpPr>
        <p:grpSpPr>
          <a:xfrm>
            <a:off x="7029004" y="1132838"/>
            <a:ext cx="2594205" cy="729342"/>
            <a:chOff x="8234476" y="939947"/>
            <a:chExt cx="1988152" cy="633290"/>
          </a:xfrm>
        </p:grpSpPr>
        <p:sp>
          <p:nvSpPr>
            <p:cNvPr id="9" name="Freeform 4" title="23">
              <a:extLst>
                <a:ext uri="{FF2B5EF4-FFF2-40B4-BE49-F238E27FC236}">
                  <a16:creationId xmlns:a16="http://schemas.microsoft.com/office/drawing/2014/main" id="{8A8445DF-A6CD-F9AD-BA23-32B990EBFB19}"/>
                </a:ext>
              </a:extLst>
            </p:cNvPr>
            <p:cNvSpPr/>
            <p:nvPr/>
          </p:nvSpPr>
          <p:spPr>
            <a:xfrm>
              <a:off x="8234476" y="939947"/>
              <a:ext cx="1988152" cy="633290"/>
            </a:xfrm>
            <a:custGeom>
              <a:avLst/>
              <a:gdLst/>
              <a:ahLst/>
              <a:cxnLst/>
              <a:rect l="l" t="t" r="r" b="b"/>
              <a:pathLst>
                <a:path w="4216285" h="2092810">
                  <a:moveTo>
                    <a:pt x="0" y="0"/>
                  </a:moveTo>
                  <a:lnTo>
                    <a:pt x="4216285" y="0"/>
                  </a:lnTo>
                  <a:lnTo>
                    <a:pt x="4216285" y="2092810"/>
                  </a:lnTo>
                  <a:lnTo>
                    <a:pt x="0" y="20928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w="38100" cap="sq">
              <a:solidFill>
                <a:srgbClr val="0070C0"/>
              </a:solidFill>
              <a:prstDash val="solid"/>
              <a:miter/>
            </a:ln>
          </p:spPr>
          <p:txBody>
            <a:bodyPr/>
            <a:lstStyle/>
            <a:p>
              <a:endParaRPr lang="en-US"/>
            </a:p>
          </p:txBody>
        </p:sp>
        <p:sp>
          <p:nvSpPr>
            <p:cNvPr id="11" name="TextBox 7">
              <a:extLst>
                <a:ext uri="{FF2B5EF4-FFF2-40B4-BE49-F238E27FC236}">
                  <a16:creationId xmlns:a16="http://schemas.microsoft.com/office/drawing/2014/main" id="{AEE84855-FD1C-060E-DA11-7FE00B7B8899}"/>
                </a:ext>
              </a:extLst>
            </p:cNvPr>
            <p:cNvSpPr txBox="1"/>
            <p:nvPr/>
          </p:nvSpPr>
          <p:spPr>
            <a:xfrm>
              <a:off x="8338081" y="994876"/>
              <a:ext cx="1802085" cy="523432"/>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latin typeface="+mj-lt"/>
                  <a:ea typeface="Nourd Light Bold"/>
                  <a:cs typeface="Nourd Light Bold"/>
                  <a:sym typeface="Nourd Light Bold"/>
                </a:rPr>
                <a:t>BIDDING REQUIREMENT</a:t>
              </a:r>
            </a:p>
          </p:txBody>
        </p:sp>
      </p:grpSp>
      <p:grpSp>
        <p:nvGrpSpPr>
          <p:cNvPr id="45" name="Group 44" title="4">
            <a:extLst>
              <a:ext uri="{FF2B5EF4-FFF2-40B4-BE49-F238E27FC236}">
                <a16:creationId xmlns:a16="http://schemas.microsoft.com/office/drawing/2014/main" id="{26F97EA6-5EDF-E020-9732-D3F0D1AC79F3}"/>
              </a:ext>
              <a:ext uri="{C183D7F6-B498-43B3-948B-1728B52AA6E4}">
                <adec:decorative xmlns="" xmlns:adec="http://schemas.microsoft.com/office/drawing/2017/decorative" val="1"/>
              </a:ext>
            </a:extLst>
          </p:cNvPr>
          <p:cNvGrpSpPr/>
          <p:nvPr/>
        </p:nvGrpSpPr>
        <p:grpSpPr>
          <a:xfrm>
            <a:off x="7104465" y="3966855"/>
            <a:ext cx="2587881" cy="1449378"/>
            <a:chOff x="8299503" y="3648923"/>
            <a:chExt cx="2093148" cy="1312282"/>
          </a:xfrm>
        </p:grpSpPr>
        <p:sp>
          <p:nvSpPr>
            <p:cNvPr id="26" name="Freeform 10" title="3">
              <a:extLst>
                <a:ext uri="{FF2B5EF4-FFF2-40B4-BE49-F238E27FC236}">
                  <a16:creationId xmlns:a16="http://schemas.microsoft.com/office/drawing/2014/main" id="{C8F95A5E-B461-68F6-4B42-60A61AE7E345}"/>
                </a:ext>
              </a:extLst>
            </p:cNvPr>
            <p:cNvSpPr/>
            <p:nvPr/>
          </p:nvSpPr>
          <p:spPr>
            <a:xfrm>
              <a:off x="8299503" y="3648923"/>
              <a:ext cx="2093148" cy="1312282"/>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3">
                <a:extLst>
                  <a:ext uri="{96DAC541-7B7A-43D3-8B79-37D633B846F1}">
                    <asvg:svgBlip xmlns="" xmlns:asvg="http://schemas.microsoft.com/office/drawing/2016/SVG/main" r:embed="rId4"/>
                  </a:ext>
                </a:extLst>
              </a:blip>
              <a:stretch>
                <a:fillRect l="-605" r="-605"/>
              </a:stretch>
            </a:blipFill>
            <a:ln w="38100" cap="sq">
              <a:solidFill>
                <a:srgbClr val="0070C0"/>
              </a:solidFill>
              <a:prstDash val="solid"/>
              <a:miter/>
            </a:ln>
          </p:spPr>
          <p:txBody>
            <a:bodyPr/>
            <a:lstStyle/>
            <a:p>
              <a:endParaRPr lang="en-US"/>
            </a:p>
          </p:txBody>
        </p:sp>
        <p:sp>
          <p:nvSpPr>
            <p:cNvPr id="27" name="TextBox 13">
              <a:extLst>
                <a:ext uri="{FF2B5EF4-FFF2-40B4-BE49-F238E27FC236}">
                  <a16:creationId xmlns:a16="http://schemas.microsoft.com/office/drawing/2014/main" id="{7ECF401C-CA60-B7C9-2725-3583B9360D98}"/>
                </a:ext>
              </a:extLst>
            </p:cNvPr>
            <p:cNvSpPr txBox="1"/>
            <p:nvPr/>
          </p:nvSpPr>
          <p:spPr>
            <a:xfrm>
              <a:off x="8373823" y="3774838"/>
              <a:ext cx="1944507" cy="998863"/>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ea typeface="Nourd Light Bold"/>
                  <a:cs typeface="Nourd Light Bold"/>
                  <a:sym typeface="Nourd Light Bold"/>
                </a:rPr>
                <a:t>CONTRACT APPROVAL TRANSMITTAL</a:t>
              </a:r>
            </a:p>
          </p:txBody>
        </p:sp>
      </p:grpSp>
      <p:sp>
        <p:nvSpPr>
          <p:cNvPr id="28" name="TextBox 13">
            <a:extLst>
              <a:ext uri="{FF2B5EF4-FFF2-40B4-BE49-F238E27FC236}">
                <a16:creationId xmlns:a16="http://schemas.microsoft.com/office/drawing/2014/main" id="{AAFF3451-0A40-51C0-48EE-2F4E36152EB6}"/>
              </a:ext>
              <a:ext uri="{C183D7F6-B498-43B3-948B-1728B52AA6E4}">
                <adec:decorative xmlns="" xmlns:adec="http://schemas.microsoft.com/office/drawing/2017/decorative" val="1"/>
              </a:ext>
            </a:extLst>
          </p:cNvPr>
          <p:cNvSpPr txBox="1"/>
          <p:nvPr/>
        </p:nvSpPr>
        <p:spPr>
          <a:xfrm>
            <a:off x="7759754" y="3658357"/>
            <a:ext cx="1065215"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a:solidFill>
                  <a:srgbClr val="000000"/>
                </a:solidFill>
                <a:latin typeface="+mj-lt"/>
                <a:ea typeface="Nourd Light Bold"/>
                <a:cs typeface="Nourd Light Bold"/>
                <a:sym typeface="Nourd Light Bold"/>
              </a:rPr>
              <a:t>STEP 3</a:t>
            </a:r>
            <a:endParaRPr lang="en-US" sz="1800" b="1">
              <a:solidFill>
                <a:srgbClr val="000000"/>
              </a:solidFill>
              <a:latin typeface="+mj-lt"/>
              <a:ea typeface="Nourd Light Bold"/>
              <a:cs typeface="Nourd Light Bold"/>
              <a:sym typeface="Nourd Light Bold"/>
            </a:endParaRPr>
          </a:p>
        </p:txBody>
      </p:sp>
      <p:grpSp>
        <p:nvGrpSpPr>
          <p:cNvPr id="14" name="Group 13" title="3">
            <a:extLst>
              <a:ext uri="{FF2B5EF4-FFF2-40B4-BE49-F238E27FC236}">
                <a16:creationId xmlns:a16="http://schemas.microsoft.com/office/drawing/2014/main" id="{B1130872-83F4-6E4C-A371-9A7D5CF6989F}"/>
              </a:ext>
              <a:ext uri="{C183D7F6-B498-43B3-948B-1728B52AA6E4}">
                <adec:decorative xmlns="" xmlns:adec="http://schemas.microsoft.com/office/drawing/2017/decorative" val="1"/>
              </a:ext>
            </a:extLst>
          </p:cNvPr>
          <p:cNvGrpSpPr/>
          <p:nvPr/>
        </p:nvGrpSpPr>
        <p:grpSpPr>
          <a:xfrm>
            <a:off x="7104466" y="2429520"/>
            <a:ext cx="2563231" cy="931727"/>
            <a:chOff x="7192405" y="2127799"/>
            <a:chExt cx="1964414" cy="931727"/>
          </a:xfrm>
        </p:grpSpPr>
        <p:sp>
          <p:nvSpPr>
            <p:cNvPr id="15" name="Freeform 10" title="44">
              <a:extLst>
                <a:ext uri="{FF2B5EF4-FFF2-40B4-BE49-F238E27FC236}">
                  <a16:creationId xmlns:a16="http://schemas.microsoft.com/office/drawing/2014/main" id="{2B1D556C-1B6C-4A9D-F0C0-A5C6A2B72B37}"/>
                </a:ext>
              </a:extLst>
            </p:cNvPr>
            <p:cNvSpPr/>
            <p:nvPr/>
          </p:nvSpPr>
          <p:spPr>
            <a:xfrm>
              <a:off x="7192405" y="2127799"/>
              <a:ext cx="1964414" cy="931727"/>
            </a:xfrm>
            <a:custGeom>
              <a:avLst/>
              <a:gdLst/>
              <a:ahLst/>
              <a:cxnLst/>
              <a:rect l="l" t="t" r="r" b="b"/>
              <a:pathLst>
                <a:path w="4216285" h="2118172">
                  <a:moveTo>
                    <a:pt x="0" y="0"/>
                  </a:moveTo>
                  <a:lnTo>
                    <a:pt x="4216285" y="0"/>
                  </a:lnTo>
                  <a:lnTo>
                    <a:pt x="4216285" y="2118172"/>
                  </a:lnTo>
                  <a:lnTo>
                    <a:pt x="0" y="2118172"/>
                  </a:lnTo>
                  <a:lnTo>
                    <a:pt x="0" y="0"/>
                  </a:lnTo>
                  <a:close/>
                </a:path>
              </a:pathLst>
            </a:custGeom>
            <a:blipFill>
              <a:blip r:embed="rId3">
                <a:extLst>
                  <a:ext uri="{96DAC541-7B7A-43D3-8B79-37D633B846F1}">
                    <asvg:svgBlip xmlns="" xmlns:asvg="http://schemas.microsoft.com/office/drawing/2016/SVG/main" r:embed="rId4"/>
                  </a:ext>
                </a:extLst>
              </a:blip>
              <a:stretch>
                <a:fillRect l="-605" r="-605"/>
              </a:stretch>
            </a:blipFill>
            <a:ln w="38100" cap="sq">
              <a:solidFill>
                <a:srgbClr val="0070C0"/>
              </a:solidFill>
              <a:prstDash val="solid"/>
              <a:miter/>
            </a:ln>
          </p:spPr>
          <p:txBody>
            <a:bodyPr/>
            <a:lstStyle/>
            <a:p>
              <a:endParaRPr lang="en-US"/>
            </a:p>
          </p:txBody>
        </p:sp>
        <p:sp>
          <p:nvSpPr>
            <p:cNvPr id="21" name="TextBox 13">
              <a:extLst>
                <a:ext uri="{FF2B5EF4-FFF2-40B4-BE49-F238E27FC236}">
                  <a16:creationId xmlns:a16="http://schemas.microsoft.com/office/drawing/2014/main" id="{8A97A36E-1597-9D68-1367-9BBD52A63555}"/>
                </a:ext>
              </a:extLst>
            </p:cNvPr>
            <p:cNvSpPr txBox="1"/>
            <p:nvPr/>
          </p:nvSpPr>
          <p:spPr>
            <a:xfrm>
              <a:off x="7282022" y="2246421"/>
              <a:ext cx="1785179" cy="657529"/>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a:solidFill>
                    <a:srgbClr val="000000"/>
                  </a:solidFill>
                  <a:latin typeface="+mj-lt"/>
                  <a:ea typeface="Nourd Light Bold"/>
                  <a:cs typeface="Nourd Light Bold"/>
                  <a:sym typeface="Nourd Light Bold"/>
                </a:rPr>
                <a:t>BOARD APPROVAL</a:t>
              </a:r>
            </a:p>
          </p:txBody>
        </p:sp>
      </p:grpSp>
      <p:sp>
        <p:nvSpPr>
          <p:cNvPr id="30" name="TextBox 13">
            <a:extLst>
              <a:ext uri="{FF2B5EF4-FFF2-40B4-BE49-F238E27FC236}">
                <a16:creationId xmlns:a16="http://schemas.microsoft.com/office/drawing/2014/main" id="{DB49AA06-856A-8613-E605-C82903670DF4}"/>
              </a:ext>
              <a:ext uri="{C183D7F6-B498-43B3-948B-1728B52AA6E4}">
                <adec:decorative xmlns="" xmlns:adec="http://schemas.microsoft.com/office/drawing/2017/decorative" val="1"/>
              </a:ext>
            </a:extLst>
          </p:cNvPr>
          <p:cNvSpPr txBox="1"/>
          <p:nvPr/>
        </p:nvSpPr>
        <p:spPr>
          <a:xfrm>
            <a:off x="7678175" y="2032398"/>
            <a:ext cx="1251422"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a:solidFill>
                  <a:srgbClr val="000000"/>
                </a:solidFill>
                <a:latin typeface="+mj-lt"/>
                <a:ea typeface="Nourd Light Bold"/>
                <a:cs typeface="Nourd Light Bold"/>
                <a:sym typeface="Nourd Light Bold"/>
              </a:rPr>
              <a:t>STEP 2</a:t>
            </a:r>
            <a:r>
              <a:rPr lang="en-US" sz="1800" b="1">
                <a:solidFill>
                  <a:srgbClr val="000000"/>
                </a:solidFill>
                <a:latin typeface="+mj-lt"/>
                <a:ea typeface="Nourd Light Bold"/>
                <a:cs typeface="Nourd Light Bold"/>
                <a:sym typeface="Nourd Light Bold"/>
              </a:rPr>
              <a:t> </a:t>
            </a:r>
          </a:p>
        </p:txBody>
      </p:sp>
      <p:sp>
        <p:nvSpPr>
          <p:cNvPr id="31" name="TextBox 13">
            <a:extLst>
              <a:ext uri="{FF2B5EF4-FFF2-40B4-BE49-F238E27FC236}">
                <a16:creationId xmlns:a16="http://schemas.microsoft.com/office/drawing/2014/main" id="{142EADFC-634D-B10C-82D1-CD25F70E261E}"/>
              </a:ext>
              <a:ext uri="{C183D7F6-B498-43B3-948B-1728B52AA6E4}">
                <adec:decorative xmlns="" xmlns:adec="http://schemas.microsoft.com/office/drawing/2017/decorative" val="1"/>
              </a:ext>
            </a:extLst>
          </p:cNvPr>
          <p:cNvSpPr txBox="1"/>
          <p:nvPr/>
        </p:nvSpPr>
        <p:spPr>
          <a:xfrm>
            <a:off x="7700395" y="829917"/>
            <a:ext cx="1251422" cy="226905"/>
          </a:xfrm>
          <a:prstGeom prst="rect">
            <a:avLst/>
          </a:prstGeom>
          <a:solidFill>
            <a:schemeClr val="bg1"/>
          </a:solidFill>
          <a:ln w="28575">
            <a:solidFill>
              <a:srgbClr val="0070C0"/>
            </a:solidFill>
          </a:ln>
        </p:spPr>
        <p:txBody>
          <a:bodyPr lIns="190500" tIns="190500" rIns="190500" bIns="190500" rtlCol="0" anchor="ctr"/>
          <a:lstStyle/>
          <a:p>
            <a:pPr algn="ctr">
              <a:lnSpc>
                <a:spcPts val="2340"/>
              </a:lnSpc>
            </a:pPr>
            <a:r>
              <a:rPr lang="en-US" sz="1800" b="1" u="sng">
                <a:solidFill>
                  <a:srgbClr val="000000"/>
                </a:solidFill>
                <a:latin typeface="+mj-lt"/>
                <a:ea typeface="Nourd Light Bold"/>
                <a:cs typeface="Nourd Light Bold"/>
                <a:sym typeface="Nourd Light Bold"/>
              </a:rPr>
              <a:t>STEP 1</a:t>
            </a:r>
            <a:r>
              <a:rPr lang="en-US" sz="1800" b="1">
                <a:solidFill>
                  <a:srgbClr val="000000"/>
                </a:solidFill>
                <a:ea typeface="Nourd Light Bold"/>
                <a:cs typeface="Nourd Light Bold"/>
                <a:sym typeface="Nourd Light Bold"/>
              </a:rPr>
              <a:t> </a:t>
            </a:r>
          </a:p>
        </p:txBody>
      </p:sp>
      <p:pic>
        <p:nvPicPr>
          <p:cNvPr id="8" name="Graphic 7" title="4">
            <a:extLst>
              <a:ext uri="{FF2B5EF4-FFF2-40B4-BE49-F238E27FC236}">
                <a16:creationId xmlns:a16="http://schemas.microsoft.com/office/drawing/2014/main" id="{AD510973-9ACB-DAE0-B793-4307BF162FA8}"/>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255575" y="1207530"/>
            <a:ext cx="905838" cy="683068"/>
          </a:xfrm>
          <a:prstGeom prst="rect">
            <a:avLst/>
          </a:prstGeom>
        </p:spPr>
      </p:pic>
      <p:pic>
        <p:nvPicPr>
          <p:cNvPr id="18" name="Graphic 17" title="p">
            <a:extLst>
              <a:ext uri="{FF2B5EF4-FFF2-40B4-BE49-F238E27FC236}">
                <a16:creationId xmlns:a16="http://schemas.microsoft.com/office/drawing/2014/main" id="{A98BB910-4BA9-170C-BA23-A56D8704C358}"/>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15563" y="2535372"/>
            <a:ext cx="905838" cy="683068"/>
          </a:xfrm>
          <a:prstGeom prst="rect">
            <a:avLst/>
          </a:prstGeom>
        </p:spPr>
      </p:pic>
      <p:pic>
        <p:nvPicPr>
          <p:cNvPr id="19" name="Graphic 18" title="'">
            <a:extLst>
              <a:ext uri="{FF2B5EF4-FFF2-40B4-BE49-F238E27FC236}">
                <a16:creationId xmlns:a16="http://schemas.microsoft.com/office/drawing/2014/main" id="{80B371D2-02A3-4024-9785-36D00EEEDA75}"/>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26607" y="4300313"/>
            <a:ext cx="905838" cy="683068"/>
          </a:xfrm>
          <a:prstGeom prst="rect">
            <a:avLst/>
          </a:prstGeom>
        </p:spPr>
      </p:pic>
      <p:pic>
        <p:nvPicPr>
          <p:cNvPr id="20" name="Graphic 19" title="ii">
            <a:extLst>
              <a:ext uri="{FF2B5EF4-FFF2-40B4-BE49-F238E27FC236}">
                <a16:creationId xmlns:a16="http://schemas.microsoft.com/office/drawing/2014/main" id="{8BFF185C-5339-E0FD-67C9-9B04B7B76D61}"/>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54000" y="5891297"/>
            <a:ext cx="905838" cy="683068"/>
          </a:xfrm>
          <a:prstGeom prst="rect">
            <a:avLst/>
          </a:prstGeom>
        </p:spPr>
      </p:pic>
      <p:pic>
        <p:nvPicPr>
          <p:cNvPr id="22" name="Graphic 21" title="op">
            <a:extLst>
              <a:ext uri="{FF2B5EF4-FFF2-40B4-BE49-F238E27FC236}">
                <a16:creationId xmlns:a16="http://schemas.microsoft.com/office/drawing/2014/main" id="{719D697F-43F8-0764-9E14-E1720601C4B3}"/>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290513" y="7195614"/>
            <a:ext cx="905838" cy="683068"/>
          </a:xfrm>
          <a:prstGeom prst="rect">
            <a:avLst/>
          </a:prstGeom>
        </p:spPr>
      </p:pic>
      <p:pic>
        <p:nvPicPr>
          <p:cNvPr id="24" name="Graphic 23" title="[[">
            <a:extLst>
              <a:ext uri="{FF2B5EF4-FFF2-40B4-BE49-F238E27FC236}">
                <a16:creationId xmlns:a16="http://schemas.microsoft.com/office/drawing/2014/main" id="{E0A8EFFF-D986-8540-5D7B-5E7DD6282174}"/>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15563" y="8678269"/>
            <a:ext cx="905838" cy="683068"/>
          </a:xfrm>
          <a:prstGeom prst="rect">
            <a:avLst/>
          </a:prstGeom>
        </p:spPr>
      </p:pic>
      <p:grpSp>
        <p:nvGrpSpPr>
          <p:cNvPr id="66" name="Group 66" title="hjk">
            <a:extLst>
              <a:ext uri="{FF2B5EF4-FFF2-40B4-BE49-F238E27FC236}">
                <a16:creationId xmlns:a16="http://schemas.microsoft.com/office/drawing/2014/main" id="{27B146AC-1B0F-89FC-BBF9-BE0B96CF83E8}"/>
              </a:ext>
              <a:ext uri="{C183D7F6-B498-43B3-948B-1728B52AA6E4}">
                <adec:decorative xmlns="" xmlns:adec="http://schemas.microsoft.com/office/drawing/2017/decorative" val="1"/>
              </a:ext>
            </a:extLst>
          </p:cNvPr>
          <p:cNvGrpSpPr/>
          <p:nvPr/>
        </p:nvGrpSpPr>
        <p:grpSpPr>
          <a:xfrm>
            <a:off x="3669546" y="3858344"/>
            <a:ext cx="300332" cy="274054"/>
            <a:chOff x="0" y="0"/>
            <a:chExt cx="400442" cy="365404"/>
          </a:xfrm>
        </p:grpSpPr>
        <p:sp>
          <p:nvSpPr>
            <p:cNvPr id="67" name="Freeform 67" title="op[]">
              <a:extLst>
                <a:ext uri="{FF2B5EF4-FFF2-40B4-BE49-F238E27FC236}">
                  <a16:creationId xmlns:a16="http://schemas.microsoft.com/office/drawing/2014/main" id="{1DC4AB00-ACFC-2A1E-D5A6-32D4239D045C}"/>
                </a:ext>
              </a:extLst>
            </p:cNvPr>
            <p:cNvSpPr/>
            <p:nvPr/>
          </p:nvSpPr>
          <p:spPr>
            <a:xfrm>
              <a:off x="0" y="26451"/>
              <a:ext cx="333938" cy="333938"/>
            </a:xfrm>
            <a:custGeom>
              <a:avLst/>
              <a:gdLst/>
              <a:ahLst/>
              <a:cxnLst/>
              <a:rect l="l" t="t" r="r" b="b"/>
              <a:pathLst>
                <a:path w="333938" h="333938">
                  <a:moveTo>
                    <a:pt x="0" y="0"/>
                  </a:moveTo>
                  <a:lnTo>
                    <a:pt x="333938" y="0"/>
                  </a:lnTo>
                  <a:lnTo>
                    <a:pt x="333938" y="333938"/>
                  </a:lnTo>
                  <a:lnTo>
                    <a:pt x="0" y="3339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68" name="Freeform 68" title="p[]">
              <a:extLst>
                <a:ext uri="{FF2B5EF4-FFF2-40B4-BE49-F238E27FC236}">
                  <a16:creationId xmlns:a16="http://schemas.microsoft.com/office/drawing/2014/main" id="{96AD3F78-3E1B-EF3E-CD5B-5AED90A76342}"/>
                </a:ext>
              </a:extLst>
            </p:cNvPr>
            <p:cNvSpPr/>
            <p:nvPr/>
          </p:nvSpPr>
          <p:spPr>
            <a:xfrm>
              <a:off x="0" y="0"/>
              <a:ext cx="400442" cy="365404"/>
            </a:xfrm>
            <a:custGeom>
              <a:avLst/>
              <a:gdLst/>
              <a:ahLst/>
              <a:cxnLst/>
              <a:rect l="l" t="t" r="r" b="b"/>
              <a:pathLst>
                <a:path w="400442" h="365404">
                  <a:moveTo>
                    <a:pt x="0" y="0"/>
                  </a:moveTo>
                  <a:lnTo>
                    <a:pt x="400442" y="0"/>
                  </a:lnTo>
                  <a:lnTo>
                    <a:pt x="400442" y="365404"/>
                  </a:lnTo>
                  <a:lnTo>
                    <a:pt x="0" y="3654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grpSp>
      <p:sp>
        <p:nvSpPr>
          <p:cNvPr id="7" name="Rounded Rectangle 6" title="[">
            <a:extLst>
              <a:ext uri="{C183D7F6-B498-43B3-948B-1728B52AA6E4}">
                <adec:decorative xmlns="" xmlns:adec="http://schemas.microsoft.com/office/drawing/2017/decorative" val="1"/>
              </a:ext>
            </a:extLst>
          </p:cNvPr>
          <p:cNvSpPr/>
          <p:nvPr/>
        </p:nvSpPr>
        <p:spPr>
          <a:xfrm>
            <a:off x="4501283" y="3167738"/>
            <a:ext cx="574841" cy="683287"/>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62" name="Freeform 62" title="[">
            <a:extLst>
              <a:ext uri="{FF2B5EF4-FFF2-40B4-BE49-F238E27FC236}">
                <a16:creationId xmlns:a16="http://schemas.microsoft.com/office/drawing/2014/main" id="{2AD5C65B-7560-0C12-7294-1A9D2823A237}"/>
              </a:ext>
              <a:ext uri="{C183D7F6-B498-43B3-948B-1728B52AA6E4}">
                <adec:decorative xmlns="" xmlns:adec="http://schemas.microsoft.com/office/drawing/2017/decorative" val="1"/>
              </a:ext>
            </a:extLst>
          </p:cNvPr>
          <p:cNvSpPr/>
          <p:nvPr/>
        </p:nvSpPr>
        <p:spPr>
          <a:xfrm>
            <a:off x="4477282" y="3213236"/>
            <a:ext cx="714600" cy="592290"/>
          </a:xfrm>
          <a:custGeom>
            <a:avLst/>
            <a:gdLst/>
            <a:ahLst/>
            <a:cxnLst/>
            <a:rect l="l" t="t" r="r" b="b"/>
            <a:pathLst>
              <a:path w="471417" h="429579">
                <a:moveTo>
                  <a:pt x="0" y="0"/>
                </a:moveTo>
                <a:lnTo>
                  <a:pt x="471417" y="0"/>
                </a:lnTo>
                <a:lnTo>
                  <a:pt x="471417" y="429579"/>
                </a:lnTo>
                <a:lnTo>
                  <a:pt x="0" y="42957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w="28575">
            <a:noFill/>
          </a:ln>
        </p:spPr>
        <p:txBody>
          <a:bodyPr/>
          <a:lstStyle/>
          <a:p>
            <a:endParaRPr lang="en-US"/>
          </a:p>
        </p:txBody>
      </p:sp>
      <p:grpSp>
        <p:nvGrpSpPr>
          <p:cNvPr id="12" name="Group 11" title="[">
            <a:extLst>
              <a:ext uri="{FF2B5EF4-FFF2-40B4-BE49-F238E27FC236}">
                <a16:creationId xmlns:a16="http://schemas.microsoft.com/office/drawing/2014/main" id="{676C7AAD-E2BF-E2EE-1DD7-64530656A3D9}"/>
              </a:ext>
              <a:ext uri="{C183D7F6-B498-43B3-948B-1728B52AA6E4}">
                <adec:decorative xmlns="" xmlns:adec="http://schemas.microsoft.com/office/drawing/2017/decorative" val="1"/>
              </a:ext>
            </a:extLst>
          </p:cNvPr>
          <p:cNvGrpSpPr/>
          <p:nvPr/>
        </p:nvGrpSpPr>
        <p:grpSpPr>
          <a:xfrm>
            <a:off x="16377142" y="8988111"/>
            <a:ext cx="1042696" cy="1090257"/>
            <a:chOff x="16529113" y="8689476"/>
            <a:chExt cx="1121523" cy="1234773"/>
          </a:xfrm>
        </p:grpSpPr>
        <p:sp>
          <p:nvSpPr>
            <p:cNvPr id="47" name="Freeform 64"/>
            <p:cNvSpPr/>
            <p:nvPr/>
          </p:nvSpPr>
          <p:spPr>
            <a:xfrm>
              <a:off x="16529113" y="8689476"/>
              <a:ext cx="1121523" cy="1090445"/>
            </a:xfrm>
            <a:custGeom>
              <a:avLst/>
              <a:gdLst/>
              <a:ahLst/>
              <a:cxnLst/>
              <a:rect l="l" t="t" r="r" b="b"/>
              <a:pathLst>
                <a:path w="1392835" h="1361906">
                  <a:moveTo>
                    <a:pt x="0" y="0"/>
                  </a:moveTo>
                  <a:lnTo>
                    <a:pt x="1392835" y="0"/>
                  </a:lnTo>
                  <a:lnTo>
                    <a:pt x="1392835" y="1361906"/>
                  </a:lnTo>
                  <a:lnTo>
                    <a:pt x="0" y="1361906"/>
                  </a:lnTo>
                  <a:close/>
                </a:path>
              </a:pathLst>
            </a:custGeom>
            <a:solidFill>
              <a:schemeClr val="tx2">
                <a:lumMod val="40000"/>
                <a:lumOff val="60000"/>
              </a:schemeClr>
            </a:solidFill>
            <a:ln w="38100" cap="sq">
              <a:solidFill>
                <a:schemeClr val="tx2">
                  <a:lumMod val="40000"/>
                  <a:lumOff val="60000"/>
                </a:schemeClr>
              </a:solidFill>
              <a:prstDash val="solid"/>
              <a:miter/>
            </a:ln>
          </p:spPr>
          <p:txBody>
            <a:bodyPr/>
            <a:lstStyle/>
            <a:p>
              <a:endParaRPr lang="en-US"/>
            </a:p>
          </p:txBody>
        </p:sp>
        <p:sp>
          <p:nvSpPr>
            <p:cNvPr id="48" name="TextBox 65"/>
            <p:cNvSpPr txBox="1"/>
            <p:nvPr/>
          </p:nvSpPr>
          <p:spPr>
            <a:xfrm>
              <a:off x="16541575" y="9019803"/>
              <a:ext cx="918561" cy="904446"/>
            </a:xfrm>
            <a:prstGeom prst="rect">
              <a:avLst/>
            </a:prstGeom>
          </p:spPr>
          <p:txBody>
            <a:bodyPr lIns="190885" tIns="190885" rIns="190885" bIns="190885" rtlCol="0" anchor="ctr"/>
            <a:lstStyle/>
            <a:p>
              <a:pPr algn="ctr">
                <a:lnSpc>
                  <a:spcPts val="1799"/>
                </a:lnSpc>
              </a:pPr>
              <a:endParaRPr/>
            </a:p>
          </p:txBody>
        </p:sp>
        <p:sp>
          <p:nvSpPr>
            <p:cNvPr id="46" name="Freeform 66" title="i">
              <a:hlinkClick r:id="" action="ppaction://hlinkshowjump?jump=firstslide"/>
              <a:extLst>
                <a:ext uri="{C183D7F6-B498-43B3-948B-1728B52AA6E4}">
                  <adec:decorative xmlns="" xmlns:adec="http://schemas.microsoft.com/office/drawing/2017/decorative" val="1"/>
                </a:ext>
              </a:extLst>
            </p:cNvPr>
            <p:cNvSpPr/>
            <p:nvPr/>
          </p:nvSpPr>
          <p:spPr>
            <a:xfrm>
              <a:off x="16551893" y="8698188"/>
              <a:ext cx="1096361" cy="1044145"/>
            </a:xfrm>
            <a:custGeom>
              <a:avLst/>
              <a:gdLst/>
              <a:ahLst/>
              <a:cxnLst/>
              <a:rect l="l" t="t" r="r" b="b"/>
              <a:pathLst>
                <a:path w="959419" h="871872">
                  <a:moveTo>
                    <a:pt x="0" y="0"/>
                  </a:moveTo>
                  <a:lnTo>
                    <a:pt x="959419" y="0"/>
                  </a:lnTo>
                  <a:lnTo>
                    <a:pt x="959419" y="871872"/>
                  </a:lnTo>
                  <a:lnTo>
                    <a:pt x="0" y="87187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grpSp>
      <p:sp>
        <p:nvSpPr>
          <p:cNvPr id="6" name="Rounded Rectangle 5">
            <a:extLst>
              <a:ext uri="{C183D7F6-B498-43B3-948B-1728B52AA6E4}">
                <adec:decorative xmlns="" xmlns:adec="http://schemas.microsoft.com/office/drawing/2017/decorative" val="1"/>
              </a:ext>
            </a:extLst>
          </p:cNvPr>
          <p:cNvSpPr/>
          <p:nvPr/>
        </p:nvSpPr>
        <p:spPr>
          <a:xfrm>
            <a:off x="14613569" y="600739"/>
            <a:ext cx="3077162" cy="319731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600" b="1" dirty="0">
                <a:solidFill>
                  <a:srgbClr val="000000"/>
                </a:solidFill>
                <a:latin typeface="Nourd Light" panose="020B0604020202020204" charset="0"/>
                <a:ea typeface="Aileron Regular Bold"/>
                <a:cs typeface="Aileron Regular Bold"/>
                <a:sym typeface="Aileron Regular Bold"/>
              </a:rPr>
              <a:t>SUBMIT, VIA EMAIL, ALL CONTRACT FORMS AND SUPPORTING DOCUMENTS TO THE </a:t>
            </a:r>
            <a:r>
              <a:rPr lang="en-US" sz="1600" b="1" u="sng" dirty="0">
                <a:solidFill>
                  <a:srgbClr val="000000"/>
                </a:solidFill>
                <a:latin typeface="Nourd Light" panose="020B0604020202020204" charset="0"/>
                <a:ea typeface="Aileron Regular Bold"/>
                <a:cs typeface="Aileron Regular Bold"/>
                <a:sym typeface="Aileron Regular Bold"/>
              </a:rPr>
              <a:t>CONTRACT COMPLIANCE OFFICER I</a:t>
            </a:r>
            <a:r>
              <a:rPr lang="en-US" sz="1600" b="1" dirty="0">
                <a:solidFill>
                  <a:srgbClr val="000000"/>
                </a:solidFill>
                <a:latin typeface="Nourd Light" panose="020B0604020202020204" charset="0"/>
                <a:ea typeface="Aileron Regular Bold"/>
                <a:cs typeface="Aileron Regular Bold"/>
                <a:sym typeface="Aileron Regular Bold"/>
              </a:rPr>
              <a:t> </a:t>
            </a:r>
          </a:p>
          <a:p>
            <a:pPr algn="ctr">
              <a:lnSpc>
                <a:spcPct val="150000"/>
              </a:lnSpc>
            </a:pPr>
            <a:r>
              <a:rPr lang="en-US" sz="1600" b="1" dirty="0">
                <a:solidFill>
                  <a:srgbClr val="000000"/>
                </a:solidFill>
                <a:latin typeface="Nourd Light" panose="020B0604020202020204" charset="0"/>
                <a:ea typeface="Aileron Regular Bold"/>
                <a:cs typeface="Aileron Regular Bold"/>
                <a:sym typeface="Aileron Regular Bold"/>
              </a:rPr>
              <a:t>AT :</a:t>
            </a:r>
          </a:p>
          <a:p>
            <a:pPr algn="ctr">
              <a:lnSpc>
                <a:spcPct val="150000"/>
              </a:lnSpc>
            </a:pPr>
            <a:r>
              <a:rPr lang="en-US" sz="1600" b="1" dirty="0">
                <a:solidFill>
                  <a:srgbClr val="000000"/>
                </a:solidFill>
                <a:latin typeface="Nourd Light" panose="020B0604020202020204" charset="0"/>
                <a:ea typeface="Aileron Regular Bold"/>
                <a:cs typeface="Aileron Regular Bold"/>
                <a:sym typeface="Aileron Regular Bold"/>
                <a:hlinkClick r:id="rId15"/>
              </a:rPr>
              <a:t>jtogonon@ccsf.edu</a:t>
            </a:r>
            <a:endParaRPr lang="en-US" sz="1600" b="1" dirty="0">
              <a:solidFill>
                <a:srgbClr val="000000"/>
              </a:solidFill>
              <a:latin typeface="Nourd Light" panose="020B0604020202020204" charset="0"/>
              <a:ea typeface="Aileron Regular Bold"/>
              <a:cs typeface="Aileron Regular Bold"/>
              <a:sym typeface="Aileron Regular Bold"/>
            </a:endParaRPr>
          </a:p>
          <a:p>
            <a:pPr algn="ctr">
              <a:lnSpc>
                <a:spcPts val="1484"/>
              </a:lnSpc>
            </a:pPr>
            <a:endParaRPr lang="en-US" sz="1600" b="1" dirty="0">
              <a:solidFill>
                <a:srgbClr val="000000"/>
              </a:solidFill>
              <a:latin typeface="Nourd Light" panose="020B0604020202020204" charset="0"/>
              <a:ea typeface="Aileron Regular Bold"/>
              <a:cs typeface="Aileron Regular Bold"/>
              <a:sym typeface="Aileron Regular Bold"/>
            </a:endParaRPr>
          </a:p>
        </p:txBody>
      </p:sp>
      <p:sp>
        <p:nvSpPr>
          <p:cNvPr id="13" name="Arrow: Left 12">
            <a:hlinkClick r:id="" action="ppaction://hlinkshowjump?jump=previousslide"/>
            <a:extLst>
              <a:ext uri="{FF2B5EF4-FFF2-40B4-BE49-F238E27FC236}">
                <a16:creationId xmlns:a16="http://schemas.microsoft.com/office/drawing/2014/main" id="{F6410766-2594-148D-564D-10759835FDE3}"/>
              </a:ext>
              <a:ext uri="{C183D7F6-B498-43B3-948B-1728B52AA6E4}">
                <adec:decorative xmlns="" xmlns:adec="http://schemas.microsoft.com/office/drawing/2017/decorative" val="1"/>
              </a:ext>
            </a:extLst>
          </p:cNvPr>
          <p:cNvSpPr/>
          <p:nvPr/>
        </p:nvSpPr>
        <p:spPr>
          <a:xfrm>
            <a:off x="173449" y="9045077"/>
            <a:ext cx="1493217" cy="954272"/>
          </a:xfrm>
          <a:prstGeom prst="leftArrow">
            <a:avLst>
              <a:gd name="adj1" fmla="val 50000"/>
              <a:gd name="adj2" fmla="val 50000"/>
            </a:avLst>
          </a:prstGeom>
          <a:solidFill>
            <a:schemeClr val="tx2">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sz="2000" b="1">
                <a:solidFill>
                  <a:schemeClr val="bg1"/>
                </a:solidFill>
                <a:latin typeface="Nourd Light Bold" panose="020B0604020202020204" charset="0"/>
                <a:ea typeface="Aileron Regular Bold"/>
                <a:cs typeface="Arial" panose="020B0604020202020204" pitchFamily="34" charset="0"/>
                <a:sym typeface="Aileron Regular Bold"/>
              </a:rPr>
              <a:t>BACK</a:t>
            </a:r>
          </a:p>
        </p:txBody>
      </p:sp>
      <p:sp>
        <p:nvSpPr>
          <p:cNvPr id="10" name="Rectangle 9" title="i">
            <a:extLst>
              <a:ext uri="{C183D7F6-B498-43B3-948B-1728B52AA6E4}">
                <adec:decorative xmlns="" xmlns:adec="http://schemas.microsoft.com/office/drawing/2017/decorative" val="1"/>
              </a:ext>
            </a:extLst>
          </p:cNvPr>
          <p:cNvSpPr/>
          <p:nvPr/>
        </p:nvSpPr>
        <p:spPr>
          <a:xfrm>
            <a:off x="9022813" y="49588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6" name="Title 15"/>
          <p:cNvSpPr>
            <a:spLocks noGrp="1"/>
          </p:cNvSpPr>
          <p:nvPr>
            <p:ph type="title" idx="4294967295"/>
          </p:nvPr>
        </p:nvSpPr>
        <p:spPr>
          <a:xfrm>
            <a:off x="6145097" y="25245"/>
            <a:ext cx="4000249" cy="588814"/>
          </a:xfrm>
          <a:prstGeom prst="roundRect">
            <a:avLst/>
          </a:prstGeom>
          <a:solidFill>
            <a:schemeClr val="tx2">
              <a:lumMod val="40000"/>
              <a:lumOff val="60000"/>
            </a:schemeClr>
          </a:solidFill>
          <a:ln w="57150" cap="flat" cmpd="sng" algn="ctr">
            <a:solidFill>
              <a:schemeClr val="tx2">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484"/>
              </a:lnSpc>
              <a:spcBef>
                <a:spcPts val="0"/>
              </a:spcBef>
              <a:spcAft>
                <a:spcPts val="0"/>
              </a:spcAft>
              <a:buClrTx/>
              <a:buSzTx/>
              <a:buFontTx/>
              <a:buNone/>
              <a:tabLst/>
              <a:defRPr/>
            </a:pPr>
            <a:r>
              <a:rPr kumimoji="0" lang="en-US" sz="1800" b="1" i="0" strike="noStrike" kern="1200" cap="none" spc="0" normalizeH="0" baseline="0" noProof="0" dirty="0">
                <a:ln>
                  <a:noFill/>
                </a:ln>
                <a:solidFill>
                  <a:schemeClr val="bg1"/>
                </a:solidFill>
                <a:effectLst/>
                <a:uLnTx/>
                <a:uFillTx/>
                <a:latin typeface="Nourd Light" panose="020B0604020202020204" charset="0"/>
                <a:ea typeface="Aileron Regular Bold"/>
                <a:cs typeface="Aileron Regular Bold"/>
                <a:sym typeface="Aileron Regular Bold"/>
              </a:rPr>
              <a:t>CHECKLIST</a:t>
            </a:r>
          </a:p>
        </p:txBody>
      </p:sp>
      <p:sp>
        <p:nvSpPr>
          <p:cNvPr id="203" name="TextBox 202"/>
          <p:cNvSpPr txBox="1"/>
          <p:nvPr/>
        </p:nvSpPr>
        <p:spPr>
          <a:xfrm>
            <a:off x="914400" y="457200"/>
            <a:ext cx="982639" cy="369332"/>
          </a:xfrm>
          <a:prstGeom prst="rect">
            <a:avLst/>
          </a:prstGeom>
          <a:noFill/>
        </p:spPr>
        <p:txBody>
          <a:bodyPr wrap="square">
            <a:spAutoFit/>
          </a:bodyPr>
          <a:lstStyle/>
          <a:p>
            <a:r>
              <a:t>Slide 3</a:t>
            </a:r>
          </a:p>
        </p:txBody>
      </p:sp>
      <p:sp>
        <p:nvSpPr>
          <p:cNvPr id="23" name="TextBox 123">
            <a:extLst>
              <a:ext uri="{FF2B5EF4-FFF2-40B4-BE49-F238E27FC236}">
                <a16:creationId xmlns:a16="http://schemas.microsoft.com/office/drawing/2014/main" id="{0FC718AC-FCA7-8472-1C4C-B7B31BD03EEC}"/>
              </a:ext>
              <a:ext uri="{C183D7F6-B498-43B3-948B-1728B52AA6E4}">
                <adec:decorative xmlns="" xmlns:adec="http://schemas.microsoft.com/office/drawing/2017/decorative" val="1"/>
              </a:ext>
            </a:extLst>
          </p:cNvPr>
          <p:cNvSpPr txBox="1"/>
          <p:nvPr/>
        </p:nvSpPr>
        <p:spPr>
          <a:xfrm>
            <a:off x="7812513" y="10073214"/>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959423984"/>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62"/>
                                        </p:tgtEl>
                                        <p:attrNameLst>
                                          <p:attrName>r</p:attrName>
                                        </p:attrNameLst>
                                      </p:cBhvr>
                                    </p:animRot>
                                    <p:animRot by="-240000">
                                      <p:cBhvr>
                                        <p:cTn id="7" dur="200" fill="hold">
                                          <p:stCondLst>
                                            <p:cond delay="200"/>
                                          </p:stCondLst>
                                        </p:cTn>
                                        <p:tgtEl>
                                          <p:spTgt spid="62"/>
                                        </p:tgtEl>
                                        <p:attrNameLst>
                                          <p:attrName>r</p:attrName>
                                        </p:attrNameLst>
                                      </p:cBhvr>
                                    </p:animRot>
                                    <p:animRot by="240000">
                                      <p:cBhvr>
                                        <p:cTn id="8" dur="200" fill="hold">
                                          <p:stCondLst>
                                            <p:cond delay="400"/>
                                          </p:stCondLst>
                                        </p:cTn>
                                        <p:tgtEl>
                                          <p:spTgt spid="62"/>
                                        </p:tgtEl>
                                        <p:attrNameLst>
                                          <p:attrName>r</p:attrName>
                                        </p:attrNameLst>
                                      </p:cBhvr>
                                    </p:animRot>
                                    <p:animRot by="-240000">
                                      <p:cBhvr>
                                        <p:cTn id="9" dur="200" fill="hold">
                                          <p:stCondLst>
                                            <p:cond delay="600"/>
                                          </p:stCondLst>
                                        </p:cTn>
                                        <p:tgtEl>
                                          <p:spTgt spid="62"/>
                                        </p:tgtEl>
                                        <p:attrNameLst>
                                          <p:attrName>r</p:attrName>
                                        </p:attrNameLst>
                                      </p:cBhvr>
                                    </p:animRot>
                                    <p:animRot by="120000">
                                      <p:cBhvr>
                                        <p:cTn id="10" dur="200" fill="hold">
                                          <p:stCondLst>
                                            <p:cond delay="800"/>
                                          </p:stCondLst>
                                        </p:cTn>
                                        <p:tgtEl>
                                          <p:spTgt spid="62"/>
                                        </p:tgtEl>
                                        <p:attrNameLst>
                                          <p:attrName>r</p:attrName>
                                        </p:attrNameLst>
                                      </p:cBhvr>
                                    </p:animRot>
                                  </p:childTnLst>
                                </p:cTn>
                              </p:par>
                              <p:par>
                                <p:cTn id="11" presetID="26" presetClass="emph" presetSubtype="0" repeatCount="indefinite" fill="remove" grpId="1" nodeType="withEffect">
                                  <p:stCondLst>
                                    <p:cond delay="0"/>
                                  </p:stCondLst>
                                  <p:endCondLst>
                                    <p:cond evt="onNext" delay="0">
                                      <p:tgtEl>
                                        <p:sldTgt/>
                                      </p:tgtEl>
                                    </p:cond>
                                  </p:endCondLst>
                                  <p:childTnLst>
                                    <p:animEffect transition="out" filter="fade">
                                      <p:cBhvr>
                                        <p:cTn id="12" dur="2000" tmFilter="0, 0; .2, .5; .8, .5; 1, 0"/>
                                        <p:tgtEl>
                                          <p:spTgt spid="62"/>
                                        </p:tgtEl>
                                      </p:cBhvr>
                                    </p:animEffect>
                                    <p:animScale>
                                      <p:cBhvr>
                                        <p:cTn id="13" dur="1000" autoRev="1" fill="hold"/>
                                        <p:tgtEl>
                                          <p:spTgt spid="62"/>
                                        </p:tgtEl>
                                      </p:cBhvr>
                                      <p:by x="105000" y="105000"/>
                                    </p:animScale>
                                  </p:childTnLst>
                                </p:cTn>
                              </p:par>
                            </p:childTnLst>
                          </p:cTn>
                        </p:par>
                        <p:par>
                          <p:cTn id="14" fill="hold">
                            <p:stCondLst>
                              <p:cond delay="2000"/>
                            </p:stCondLst>
                            <p:childTnLst>
                              <p:par>
                                <p:cTn id="15" presetID="35" presetClass="emph" presetSubtype="0" repeatCount="indefinite" fill="remove" grpId="2" nodeType="afterEffect">
                                  <p:stCondLst>
                                    <p:cond delay="500"/>
                                  </p:stCondLst>
                                  <p:endCondLst>
                                    <p:cond evt="onNext" delay="0">
                                      <p:tgtEl>
                                        <p:sldTgt/>
                                      </p:tgtEl>
                                    </p:cond>
                                  </p:endCondLst>
                                  <p:childTnLst>
                                    <p:anim calcmode="discrete" valueType="str">
                                      <p:cBhvr>
                                        <p:cTn id="16" dur="2000" fill="hold"/>
                                        <p:tgtEl>
                                          <p:spTgt spid="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title="i">
            <a:extLst>
              <a:ext uri="{FF2B5EF4-FFF2-40B4-BE49-F238E27FC236}">
                <a16:creationId xmlns:a16="http://schemas.microsoft.com/office/drawing/2014/main" id="{F27F81DC-2F33-4A69-8CCA-622DE4F43FD1}"/>
              </a:ext>
              <a:ext uri="{C183D7F6-B498-43B3-948B-1728B52AA6E4}">
                <adec:decorative xmlns="" xmlns:adec="http://schemas.microsoft.com/office/drawing/2017/decorative" val="1"/>
              </a:ext>
            </a:extLst>
          </p:cNvPr>
          <p:cNvSpPr/>
          <p:nvPr/>
        </p:nvSpPr>
        <p:spPr>
          <a:xfrm>
            <a:off x="3749918" y="5971227"/>
            <a:ext cx="671691" cy="529874"/>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9" name="Isosceles Triangle 38" title="slide4">
            <a:extLst>
              <a:ext uri="{FF2B5EF4-FFF2-40B4-BE49-F238E27FC236}">
                <a16:creationId xmlns:a16="http://schemas.microsoft.com/office/drawing/2014/main" id="{82AEA05E-9F47-F48C-2E08-096A62884E82}"/>
              </a:ext>
              <a:ext uri="{C183D7F6-B498-43B3-948B-1728B52AA6E4}">
                <adec:decorative xmlns="" xmlns:adec="http://schemas.microsoft.com/office/drawing/2017/decorative" val="1"/>
              </a:ext>
            </a:extLst>
          </p:cNvPr>
          <p:cNvSpPr/>
          <p:nvPr/>
        </p:nvSpPr>
        <p:spPr>
          <a:xfrm>
            <a:off x="3006797" y="5861027"/>
            <a:ext cx="625404" cy="571523"/>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1" name="Rectangle: Rounded Corners 30" title="sdf">
            <a:extLst>
              <a:ext uri="{FF2B5EF4-FFF2-40B4-BE49-F238E27FC236}">
                <a16:creationId xmlns:a16="http://schemas.microsoft.com/office/drawing/2014/main" id="{24CECA17-CEC5-8290-2ECA-0A02E713E96D}"/>
              </a:ext>
              <a:ext uri="{C183D7F6-B498-43B3-948B-1728B52AA6E4}">
                <adec:decorative xmlns="" xmlns:adec="http://schemas.microsoft.com/office/drawing/2017/decorative" val="1"/>
              </a:ext>
            </a:extLst>
          </p:cNvPr>
          <p:cNvSpPr/>
          <p:nvPr/>
        </p:nvSpPr>
        <p:spPr>
          <a:xfrm>
            <a:off x="6483349" y="5725340"/>
            <a:ext cx="5321300" cy="33467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grpSp>
        <p:nvGrpSpPr>
          <p:cNvPr id="50" name="Group 50" title="50">
            <a:extLst>
              <a:ext uri="{C183D7F6-B498-43B3-948B-1728B52AA6E4}">
                <adec:decorative xmlns="" xmlns:adec="http://schemas.microsoft.com/office/drawing/2017/decorative" val="1"/>
              </a:ext>
            </a:extLst>
          </p:cNvPr>
          <p:cNvGrpSpPr/>
          <p:nvPr/>
        </p:nvGrpSpPr>
        <p:grpSpPr>
          <a:xfrm>
            <a:off x="5701430" y="9504141"/>
            <a:ext cx="6885140" cy="521224"/>
            <a:chOff x="0" y="-9525"/>
            <a:chExt cx="4327252" cy="1380432"/>
          </a:xfrm>
        </p:grpSpPr>
        <p:sp>
          <p:nvSpPr>
            <p:cNvPr id="51" name="Freeform 51" title="ff"/>
            <p:cNvSpPr/>
            <p:nvPr/>
          </p:nvSpPr>
          <p:spPr>
            <a:xfrm>
              <a:off x="0" y="0"/>
              <a:ext cx="4327251" cy="1370907"/>
            </a:xfrm>
            <a:custGeom>
              <a:avLst/>
              <a:gdLst/>
              <a:ahLst/>
              <a:cxnLst/>
              <a:rect l="l" t="t" r="r" b="b"/>
              <a:pathLst>
                <a:path w="4327251" h="1370907">
                  <a:moveTo>
                    <a:pt x="0" y="0"/>
                  </a:moveTo>
                  <a:lnTo>
                    <a:pt x="4327251" y="0"/>
                  </a:lnTo>
                  <a:lnTo>
                    <a:pt x="4327251" y="1370907"/>
                  </a:lnTo>
                  <a:lnTo>
                    <a:pt x="0" y="1370907"/>
                  </a:lnTo>
                  <a:close/>
                </a:path>
              </a:pathLst>
            </a:custGeom>
            <a:solidFill>
              <a:srgbClr val="FFFFFF"/>
            </a:solidFill>
            <a:ln w="38100" cap="sq">
              <a:solidFill>
                <a:srgbClr val="000000"/>
              </a:solidFill>
              <a:prstDash val="solid"/>
              <a:miter/>
            </a:ln>
          </p:spPr>
          <p:txBody>
            <a:bodyPr/>
            <a:lstStyle/>
            <a:p>
              <a:endParaRPr lang="en-US"/>
            </a:p>
          </p:txBody>
        </p:sp>
        <p:sp>
          <p:nvSpPr>
            <p:cNvPr id="52" name="TextBox 52" title="xc"/>
            <p:cNvSpPr txBox="1"/>
            <p:nvPr/>
          </p:nvSpPr>
          <p:spPr>
            <a:xfrm>
              <a:off x="0" y="-9525"/>
              <a:ext cx="4327252" cy="1125286"/>
            </a:xfrm>
            <a:prstGeom prst="rect">
              <a:avLst/>
            </a:prstGeom>
          </p:spPr>
          <p:txBody>
            <a:bodyPr lIns="190885" tIns="190885" rIns="190885" bIns="190885" rtlCol="0" anchor="ctr"/>
            <a:lstStyle/>
            <a:p>
              <a:pPr algn="ctr">
                <a:lnSpc>
                  <a:spcPts val="1799"/>
                </a:lnSpc>
              </a:pPr>
              <a:r>
                <a:rPr lang="en-US" sz="1499">
                  <a:solidFill>
                    <a:srgbClr val="000000"/>
                  </a:solidFill>
                  <a:latin typeface="Roboto"/>
                  <a:ea typeface="Roboto"/>
                  <a:cs typeface="Roboto"/>
                  <a:sym typeface="Roboto"/>
                </a:rPr>
                <a:t>Please refer to the </a:t>
              </a:r>
              <a:r>
                <a:rPr lang="en-US" sz="1499" i="1">
                  <a:solidFill>
                    <a:srgbClr val="000000"/>
                  </a:solidFill>
                  <a:latin typeface="Roboto Italics"/>
                  <a:ea typeface="Roboto Italics"/>
                  <a:cs typeface="Roboto Italics"/>
                  <a:sym typeface="Roboto Italics"/>
                </a:rPr>
                <a:t>Purchasing Manual</a:t>
              </a:r>
              <a:r>
                <a:rPr lang="en-US" sz="1499">
                  <a:solidFill>
                    <a:srgbClr val="000000"/>
                  </a:solidFill>
                  <a:latin typeface="Roboto"/>
                  <a:ea typeface="Roboto"/>
                  <a:cs typeface="Roboto"/>
                  <a:sym typeface="Roboto"/>
                </a:rPr>
                <a:t> for additional bidding exceptions....</a:t>
              </a:r>
            </a:p>
          </p:txBody>
        </p:sp>
      </p:grpSp>
      <p:sp>
        <p:nvSpPr>
          <p:cNvPr id="59" name="Rounded Rectangle 58">
            <a:hlinkClick r:id="rId2" action="ppaction://hlinksldjump"/>
            <a:extLst>
              <a:ext uri="{C183D7F6-B498-43B3-948B-1728B52AA6E4}">
                <adec:decorative xmlns="" xmlns:adec="http://schemas.microsoft.com/office/drawing/2017/decorative" val="1"/>
              </a:ext>
            </a:extLst>
          </p:cNvPr>
          <p:cNvSpPr/>
          <p:nvPr/>
        </p:nvSpPr>
        <p:spPr>
          <a:xfrm>
            <a:off x="12194200" y="1659184"/>
            <a:ext cx="5657060" cy="3865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b="1" u="sng">
                <a:solidFill>
                  <a:srgbClr val="000000"/>
                </a:solidFill>
                <a:latin typeface="Arial" panose="020B0604020202020204" pitchFamily="34" charset="0"/>
                <a:ea typeface="Aileron Regular Bold"/>
                <a:cs typeface="Arial" panose="020B0604020202020204" pitchFamily="34" charset="0"/>
                <a:sym typeface="Aileron Regular Bold"/>
              </a:rPr>
              <a:t>PIGGYBACK/COOPERATIVE AGREEMENT</a:t>
            </a:r>
          </a:p>
          <a:p>
            <a:pPr algn="ctr">
              <a:lnSpc>
                <a:spcPts val="1484"/>
              </a:lnSpc>
            </a:pP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a:solidFill>
                  <a:srgbClr val="000000"/>
                </a:solidFill>
                <a:latin typeface="Arial" panose="020B0604020202020204" pitchFamily="34" charset="0"/>
                <a:ea typeface="Aileron Regular"/>
                <a:cs typeface="Arial" panose="020B0604020202020204" pitchFamily="34" charset="0"/>
                <a:sym typeface="Aileron Regular"/>
              </a:rPr>
              <a:t> An Agreement that has been competitively awarded and contains language or legal authority allowing other entities to utilize the agreement without the need to secure quotes or formally bid.</a:t>
            </a:r>
          </a:p>
          <a:p>
            <a:pPr algn="ctr"/>
            <a:r>
              <a:rPr lang="en-US" sz="1600" i="1">
                <a:solidFill>
                  <a:srgbClr val="000000"/>
                </a:solidFill>
                <a:latin typeface="Aileron Regular Italics"/>
                <a:ea typeface="Aileron Regular Italics"/>
                <a:cs typeface="Aileron Regular Italics"/>
                <a:sym typeface="Aileron Regular Italics"/>
              </a:rPr>
              <a:t>(Click slide for further information)</a:t>
            </a:r>
          </a:p>
        </p:txBody>
      </p:sp>
      <p:sp>
        <p:nvSpPr>
          <p:cNvPr id="57" name="Rounded Rectangle 56">
            <a:hlinkClick r:id="rId3" action="ppaction://hlinksldjump"/>
            <a:extLst>
              <a:ext uri="{C183D7F6-B498-43B3-948B-1728B52AA6E4}">
                <adec:decorative xmlns="" xmlns:adec="http://schemas.microsoft.com/office/drawing/2017/decorative" val="1"/>
              </a:ext>
            </a:extLst>
          </p:cNvPr>
          <p:cNvSpPr/>
          <p:nvPr/>
        </p:nvSpPr>
        <p:spPr>
          <a:xfrm>
            <a:off x="6271721" y="1659184"/>
            <a:ext cx="5567310" cy="363415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sz="1600" b="1" u="sng" dirty="0">
              <a:solidFill>
                <a:schemeClr val="tx1"/>
              </a:solidFill>
              <a:latin typeface="Aileron Regular Bold"/>
              <a:ea typeface="Aileron Regular Bold"/>
              <a:cs typeface="Aileron Regular Bold"/>
              <a:sym typeface="Aileron Regular Bold"/>
            </a:endParaRPr>
          </a:p>
          <a:p>
            <a:pPr algn="ctr">
              <a:lnSpc>
                <a:spcPts val="1484"/>
              </a:lnSpc>
            </a:pPr>
            <a:endParaRPr lang="en-US" sz="1600" b="1" u="sng" dirty="0">
              <a:solidFill>
                <a:schemeClr val="tx1"/>
              </a:solidFill>
              <a:latin typeface="Aileron Regular Bold"/>
              <a:ea typeface="Aileron Regular Bold"/>
              <a:cs typeface="Aileron Regular Bold"/>
              <a:sym typeface="Aileron Regular Bold"/>
            </a:endParaRPr>
          </a:p>
          <a:p>
            <a:pPr algn="ctr">
              <a:lnSpc>
                <a:spcPts val="1484"/>
              </a:lnSpc>
            </a:pPr>
            <a:endPar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endPar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endParaRPr>
          </a:p>
          <a:p>
            <a:pPr algn="ctr">
              <a:lnSpc>
                <a:spcPts val="1484"/>
              </a:lnSpc>
            </a:pPr>
            <a:r>
              <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rPr>
              <a:t>PROFFESIONAL/SPECIAL SERVICE</a:t>
            </a:r>
          </a:p>
          <a:p>
            <a:pPr algn="ctr">
              <a:lnSpc>
                <a:spcPts val="1484"/>
              </a:lnSpc>
            </a:pPr>
            <a:endPar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endParaRPr>
          </a:p>
          <a:p>
            <a:pPr algn="ctr"/>
            <a:r>
              <a:rPr lang="en-US" sz="2000" dirty="0">
                <a:solidFill>
                  <a:schemeClr val="tx1"/>
                </a:solidFill>
                <a:latin typeface="Arial" panose="020B0604020202020204" pitchFamily="34" charset="0"/>
                <a:ea typeface="Aileron Regular"/>
                <a:cs typeface="Arial" panose="020B0604020202020204" pitchFamily="34" charset="0"/>
                <a:sym typeface="Aileron Regular"/>
              </a:rPr>
              <a:t>Contracts</a:t>
            </a:r>
            <a:r>
              <a:rPr lang="en-US" sz="2000" b="1" u="sng" dirty="0">
                <a:solidFill>
                  <a:schemeClr val="tx1"/>
                </a:solidFill>
                <a:latin typeface="Arial" panose="020B0604020202020204" pitchFamily="34" charset="0"/>
                <a:ea typeface="Aileron Regular Bold"/>
                <a:cs typeface="Arial" panose="020B0604020202020204" pitchFamily="34" charset="0"/>
                <a:sym typeface="Aileron Regular Bold"/>
              </a:rPr>
              <a:t> </a:t>
            </a:r>
            <a:r>
              <a:rPr lang="en-US" sz="2000" dirty="0">
                <a:solidFill>
                  <a:schemeClr val="tx1"/>
                </a:solidFill>
                <a:latin typeface="Arial" panose="020B0604020202020204" pitchFamily="34" charset="0"/>
                <a:ea typeface="Aileron Regular"/>
                <a:cs typeface="Arial" panose="020B0604020202020204" pitchFamily="34" charset="0"/>
                <a:sym typeface="Aileron Regular"/>
              </a:rPr>
              <a:t>related to financial, economic, accounting, engineering, legal, and administrative functions</a:t>
            </a:r>
          </a:p>
          <a:p>
            <a:pPr algn="ctr"/>
            <a:r>
              <a:rPr lang="en-US" b="1" u="sng" dirty="0">
                <a:solidFill>
                  <a:schemeClr val="tx1"/>
                </a:solidFill>
                <a:latin typeface="Arial" panose="020B0604020202020204" pitchFamily="34" charset="0"/>
                <a:ea typeface="Aileron Regular Bold"/>
                <a:cs typeface="Arial" panose="020B0604020202020204" pitchFamily="34" charset="0"/>
                <a:sym typeface="Aileron Regular Bold"/>
              </a:rPr>
              <a:t>CONTRACT CANNOT EXCEED </a:t>
            </a:r>
            <a:r>
              <a:rPr lang="en-US" b="1" u="sng" dirty="0" smtClean="0">
                <a:solidFill>
                  <a:schemeClr val="tx1"/>
                </a:solidFill>
                <a:latin typeface="Arial" panose="020B0604020202020204" pitchFamily="34" charset="0"/>
                <a:ea typeface="Aileron Regular Bold"/>
                <a:cs typeface="Arial" panose="020B0604020202020204" pitchFamily="34" charset="0"/>
                <a:sym typeface="Aileron Regular Bold"/>
              </a:rPr>
              <a:t>$60,000</a:t>
            </a:r>
            <a:endParaRPr lang="en-US" b="1" u="sng" dirty="0">
              <a:solidFill>
                <a:schemeClr val="tx1"/>
              </a:solidFill>
              <a:latin typeface="Arial" panose="020B0604020202020204" pitchFamily="34" charset="0"/>
              <a:ea typeface="Aileron Regular Bold"/>
              <a:cs typeface="Arial" panose="020B0604020202020204" pitchFamily="34" charset="0"/>
              <a:sym typeface="Aileron Regular Bold"/>
            </a:endParaRPr>
          </a:p>
          <a:p>
            <a:pPr algn="ctr"/>
            <a:r>
              <a:rPr lang="en-US" i="1" dirty="0">
                <a:solidFill>
                  <a:schemeClr val="tx1"/>
                </a:solidFill>
                <a:latin typeface="Arial" panose="020B0604020202020204" pitchFamily="34" charset="0"/>
                <a:ea typeface="Aileron Regular Italics"/>
                <a:cs typeface="Arial" panose="020B0604020202020204" pitchFamily="34" charset="0"/>
                <a:sym typeface="Aileron Regular Italics"/>
              </a:rPr>
              <a:t>(Click slide for further information)</a:t>
            </a:r>
          </a:p>
        </p:txBody>
      </p:sp>
      <p:grpSp>
        <p:nvGrpSpPr>
          <p:cNvPr id="27" name="Group 26" title="sdfg">
            <a:extLst>
              <a:ext uri="{FF2B5EF4-FFF2-40B4-BE49-F238E27FC236}">
                <a16:creationId xmlns:a16="http://schemas.microsoft.com/office/drawing/2014/main" id="{8F9E9160-8BD4-A279-3386-22144C7FA2E7}"/>
              </a:ext>
              <a:ext uri="{C183D7F6-B498-43B3-948B-1728B52AA6E4}">
                <adec:decorative xmlns="" xmlns:adec="http://schemas.microsoft.com/office/drawing/2017/decorative" val="1"/>
              </a:ext>
            </a:extLst>
          </p:cNvPr>
          <p:cNvGrpSpPr>
            <a:grpSpLocks noGrp="1" noUngrp="1" noRot="1" noMove="1" noResize="1"/>
          </p:cNvGrpSpPr>
          <p:nvPr/>
        </p:nvGrpSpPr>
        <p:grpSpPr>
          <a:xfrm>
            <a:off x="612907" y="5748840"/>
            <a:ext cx="5465342" cy="3601244"/>
            <a:chOff x="936909" y="5448341"/>
            <a:chExt cx="5306819" cy="3692985"/>
          </a:xfrm>
        </p:grpSpPr>
        <p:sp>
          <p:nvSpPr>
            <p:cNvPr id="15" name="Rectangle: Rounded Corners 14">
              <a:extLst>
                <a:ext uri="{FF2B5EF4-FFF2-40B4-BE49-F238E27FC236}">
                  <a16:creationId xmlns:a16="http://schemas.microsoft.com/office/drawing/2014/main" id="{7D32A0F1-6369-4623-06BA-6D8840B45B6B}"/>
                </a:ext>
              </a:extLst>
            </p:cNvPr>
            <p:cNvSpPr>
              <a:spLocks noGrp="1" noRot="1" noMove="1" noResize="1" noEditPoints="1" noAdjustHandles="1" noChangeArrowheads="1" noChangeShapeType="1"/>
            </p:cNvSpPr>
            <p:nvPr/>
          </p:nvSpPr>
          <p:spPr>
            <a:xfrm>
              <a:off x="936909" y="5448341"/>
              <a:ext cx="5306819" cy="3315865"/>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grpSp>
          <p:nvGrpSpPr>
            <p:cNvPr id="26" name="Group 25">
              <a:extLst>
                <a:ext uri="{FF2B5EF4-FFF2-40B4-BE49-F238E27FC236}">
                  <a16:creationId xmlns:a16="http://schemas.microsoft.com/office/drawing/2014/main" id="{48A70245-7885-94A7-970D-6D198D52D8DC}"/>
                </a:ext>
              </a:extLst>
            </p:cNvPr>
            <p:cNvGrpSpPr>
              <a:grpSpLocks noGrp="1" noUngrp="1" noRot="1" noMove="1" noResize="1"/>
            </p:cNvGrpSpPr>
            <p:nvPr/>
          </p:nvGrpSpPr>
          <p:grpSpPr>
            <a:xfrm>
              <a:off x="1426241" y="5533310"/>
              <a:ext cx="4534649" cy="3608016"/>
              <a:chOff x="1426241" y="5625104"/>
              <a:chExt cx="4534649" cy="3608016"/>
            </a:xfrm>
          </p:grpSpPr>
          <p:sp>
            <p:nvSpPr>
              <p:cNvPr id="22" name="Rectangle 21">
                <a:extLst>
                  <a:ext uri="{FF2B5EF4-FFF2-40B4-BE49-F238E27FC236}">
                    <a16:creationId xmlns:a16="http://schemas.microsoft.com/office/drawing/2014/main" id="{12C84CD9-152F-DD65-4FEC-916304E304F1}"/>
                  </a:ext>
                </a:extLst>
              </p:cNvPr>
              <p:cNvSpPr>
                <a:spLocks noGrp="1" noRot="1" noMove="1" noResize="1" noEditPoints="1" noAdjustHandles="1" noChangeArrowheads="1" noChangeShapeType="1"/>
              </p:cNvSpPr>
              <p:nvPr/>
            </p:nvSpPr>
            <p:spPr>
              <a:xfrm>
                <a:off x="1426241" y="6371618"/>
                <a:ext cx="4398732" cy="22067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9" name="TextBox 9">
                <a:hlinkClick r:id="rId4" action="ppaction://hlinksldjump"/>
              </p:cNvPr>
              <p:cNvSpPr txBox="1">
                <a:spLocks noGrp="1" noRot="1" noMove="1" noResize="1" noEditPoints="1" noAdjustHandles="1" noChangeArrowheads="1" noChangeShapeType="1"/>
              </p:cNvSpPr>
              <p:nvPr/>
            </p:nvSpPr>
            <p:spPr>
              <a:xfrm>
                <a:off x="1431716" y="6121497"/>
                <a:ext cx="4529174" cy="3111623"/>
              </a:xfrm>
              <a:prstGeom prst="rect">
                <a:avLst/>
              </a:prstGeom>
            </p:spPr>
            <p:txBody>
              <a:bodyPr lIns="227933" tIns="227933" rIns="227933" bIns="227933" rtlCol="0" anchor="ctr"/>
              <a:lstStyle/>
              <a:p>
                <a:pPr algn="ctr">
                  <a:lnSpc>
                    <a:spcPts val="1799"/>
                  </a:lnSpc>
                </a:pPr>
                <a:r>
                  <a:rPr lang="en-US" sz="2000" b="1" u="sng">
                    <a:solidFill>
                      <a:srgbClr val="000000"/>
                    </a:solidFill>
                    <a:latin typeface="Arial" panose="020B0604020202020204" pitchFamily="34" charset="0"/>
                    <a:ea typeface="Roboto Bold"/>
                    <a:cs typeface="Arial" panose="020B0604020202020204" pitchFamily="34" charset="0"/>
                    <a:sym typeface="Roboto Bold"/>
                  </a:rPr>
                  <a:t>EMERGENCY CONTRACTS</a:t>
                </a:r>
              </a:p>
              <a:p>
                <a:pPr algn="ctr">
                  <a:lnSpc>
                    <a:spcPts val="1799"/>
                  </a:lnSpc>
                </a:pPr>
                <a:endParaRPr lang="en-US" sz="2000" b="1" u="sng">
                  <a:solidFill>
                    <a:srgbClr val="000000"/>
                  </a:solidFill>
                  <a:latin typeface="Arial" panose="020B0604020202020204" pitchFamily="34" charset="0"/>
                  <a:ea typeface="Roboto Bold"/>
                  <a:cs typeface="Arial" panose="020B0604020202020204" pitchFamily="34" charset="0"/>
                  <a:sym typeface="Roboto Bold"/>
                </a:endParaRPr>
              </a:p>
              <a:p>
                <a:pPr algn="ctr"/>
                <a:r>
                  <a:rPr lang="en-US" sz="2000">
                    <a:solidFill>
                      <a:srgbClr val="000000"/>
                    </a:solidFill>
                    <a:latin typeface="Arial" panose="020B0604020202020204" pitchFamily="34" charset="0"/>
                    <a:ea typeface="Roboto"/>
                    <a:cs typeface="Arial" panose="020B0604020202020204" pitchFamily="34" charset="0"/>
                    <a:sym typeface="Roboto"/>
                  </a:rPr>
                  <a:t>Work or service is for the immediate preservation of the public health, welfare, safety, or protection of District property</a:t>
                </a:r>
              </a:p>
              <a:p>
                <a:pPr algn="ctr"/>
                <a:r>
                  <a:rPr lang="en-US" sz="2000"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a:p>
                <a:pPr algn="ctr">
                  <a:lnSpc>
                    <a:spcPts val="1799"/>
                  </a:lnSpc>
                </a:pPr>
                <a:endParaRPr lang="en-US" sz="1499">
                  <a:solidFill>
                    <a:srgbClr val="000000"/>
                  </a:solidFill>
                  <a:latin typeface="Roboto"/>
                  <a:ea typeface="Roboto"/>
                  <a:cs typeface="Roboto"/>
                  <a:sym typeface="Roboto"/>
                </a:endParaRPr>
              </a:p>
            </p:txBody>
          </p:sp>
          <p:sp>
            <p:nvSpPr>
              <p:cNvPr id="6" name="Freeform 6" title="pp"/>
              <p:cNvSpPr>
                <a:spLocks/>
              </p:cNvSpPr>
              <p:nvPr/>
            </p:nvSpPr>
            <p:spPr>
              <a:xfrm>
                <a:off x="3192406" y="5625104"/>
                <a:ext cx="754949" cy="679454"/>
              </a:xfrm>
              <a:custGeom>
                <a:avLst/>
                <a:gdLst/>
                <a:ahLst/>
                <a:cxnLst/>
                <a:rect l="l" t="t" r="r" b="b"/>
                <a:pathLst>
                  <a:path w="1006599" h="905939">
                    <a:moveTo>
                      <a:pt x="0" y="0"/>
                    </a:moveTo>
                    <a:lnTo>
                      <a:pt x="1006598" y="0"/>
                    </a:lnTo>
                    <a:lnTo>
                      <a:pt x="1006598" y="905939"/>
                    </a:lnTo>
                    <a:lnTo>
                      <a:pt x="0" y="9059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grpSp>
      <p:sp>
        <p:nvSpPr>
          <p:cNvPr id="12" name="TextBox 12" title="vg">
            <a:extLst>
              <a:ext uri="{C183D7F6-B498-43B3-948B-1728B52AA6E4}">
                <adec:decorative xmlns="" xmlns:adec="http://schemas.microsoft.com/office/drawing/2017/decorative" val="1"/>
              </a:ext>
            </a:extLst>
          </p:cNvPr>
          <p:cNvSpPr txBox="1"/>
          <p:nvPr/>
        </p:nvSpPr>
        <p:spPr>
          <a:xfrm>
            <a:off x="1255577" y="2216528"/>
            <a:ext cx="4718940" cy="2722463"/>
          </a:xfrm>
          <a:prstGeom prst="rect">
            <a:avLst/>
          </a:prstGeom>
        </p:spPr>
        <p:txBody>
          <a:bodyPr lIns="46831" tIns="46831" rIns="46831" bIns="46831" rtlCol="0" anchor="ctr"/>
          <a:lstStyle/>
          <a:p>
            <a:pPr algn="ctr">
              <a:lnSpc>
                <a:spcPts val="1820"/>
              </a:lnSpc>
            </a:pPr>
            <a:endParaRPr/>
          </a:p>
        </p:txBody>
      </p:sp>
      <p:sp>
        <p:nvSpPr>
          <p:cNvPr id="16" name="TextBox 16" title="vb">
            <a:hlinkClick r:id="rId7" action="ppaction://hlinksldjump"/>
            <a:extLst>
              <a:ext uri="{C183D7F6-B498-43B3-948B-1728B52AA6E4}">
                <adec:decorative xmlns="" xmlns:adec="http://schemas.microsoft.com/office/drawing/2017/decorative" val="1"/>
              </a:ext>
            </a:extLst>
          </p:cNvPr>
          <p:cNvSpPr txBox="1"/>
          <p:nvPr/>
        </p:nvSpPr>
        <p:spPr>
          <a:xfrm>
            <a:off x="1557050" y="3087017"/>
            <a:ext cx="4115995" cy="1477979"/>
          </a:xfrm>
          <a:prstGeom prst="rect">
            <a:avLst/>
          </a:prstGeom>
        </p:spPr>
        <p:txBody>
          <a:bodyPr lIns="175618" tIns="175618" rIns="175618" bIns="175618" rtlCol="0" anchor="ctr"/>
          <a:lstStyle/>
          <a:p>
            <a:pPr algn="ctr">
              <a:lnSpc>
                <a:spcPts val="1484"/>
              </a:lnSpc>
            </a:pPr>
            <a:endParaRPr lang="en-US" sz="1499" i="1">
              <a:solidFill>
                <a:srgbClr val="000000"/>
              </a:solidFill>
              <a:latin typeface="Aileron Regular Italics"/>
              <a:ea typeface="Aileron Regular Italics"/>
              <a:cs typeface="Aileron Regular Italics"/>
              <a:sym typeface="Aileron Regular Italics"/>
            </a:endParaRPr>
          </a:p>
        </p:txBody>
      </p:sp>
      <p:grpSp>
        <p:nvGrpSpPr>
          <p:cNvPr id="34" name="Group 33" title="we">
            <a:extLst>
              <a:ext uri="{FF2B5EF4-FFF2-40B4-BE49-F238E27FC236}">
                <a16:creationId xmlns:a16="http://schemas.microsoft.com/office/drawing/2014/main" id="{08BC18C6-0A6E-DEC1-B84E-D3C0ABE95388}"/>
              </a:ext>
              <a:ext uri="{C183D7F6-B498-43B3-948B-1728B52AA6E4}">
                <adec:decorative xmlns="" xmlns:adec="http://schemas.microsoft.com/office/drawing/2017/decorative" val="1"/>
              </a:ext>
            </a:extLst>
          </p:cNvPr>
          <p:cNvGrpSpPr/>
          <p:nvPr/>
        </p:nvGrpSpPr>
        <p:grpSpPr>
          <a:xfrm>
            <a:off x="12177109" y="5831698"/>
            <a:ext cx="5752289" cy="3199836"/>
            <a:chOff x="12333473" y="5742340"/>
            <a:chExt cx="5306818" cy="2946010"/>
          </a:xfrm>
        </p:grpSpPr>
        <p:sp>
          <p:nvSpPr>
            <p:cNvPr id="33" name="Rectangle: Rounded Corners 32">
              <a:extLst>
                <a:ext uri="{FF2B5EF4-FFF2-40B4-BE49-F238E27FC236}">
                  <a16:creationId xmlns:a16="http://schemas.microsoft.com/office/drawing/2014/main" id="{38150CE3-68D3-A98F-43CB-25D50B6FA675}"/>
                </a:ext>
              </a:extLst>
            </p:cNvPr>
            <p:cNvSpPr>
              <a:spLocks/>
            </p:cNvSpPr>
            <p:nvPr/>
          </p:nvSpPr>
          <p:spPr>
            <a:xfrm>
              <a:off x="12333473" y="5742340"/>
              <a:ext cx="5306818" cy="294601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32" name="Freeform 87">
              <a:extLst>
                <a:ext uri="{FF2B5EF4-FFF2-40B4-BE49-F238E27FC236}">
                  <a16:creationId xmlns:a16="http://schemas.microsoft.com/office/drawing/2014/main" id="{6821DC20-6D96-5E6C-22D5-2836CC597CBA}"/>
                </a:ext>
              </a:extLst>
            </p:cNvPr>
            <p:cNvSpPr/>
            <p:nvPr/>
          </p:nvSpPr>
          <p:spPr>
            <a:xfrm>
              <a:off x="12827854" y="6648603"/>
              <a:ext cx="4381195" cy="1552469"/>
            </a:xfrm>
            <a:custGeom>
              <a:avLst/>
              <a:gdLst/>
              <a:ahLst/>
              <a:cxnLst/>
              <a:rect l="l" t="t" r="r" b="b"/>
              <a:pathLst>
                <a:path w="4744293" h="1664323">
                  <a:moveTo>
                    <a:pt x="0" y="0"/>
                  </a:moveTo>
                  <a:lnTo>
                    <a:pt x="4744293" y="0"/>
                  </a:lnTo>
                  <a:lnTo>
                    <a:pt x="4744293" y="1664323"/>
                  </a:lnTo>
                  <a:lnTo>
                    <a:pt x="0" y="1664323"/>
                  </a:lnTo>
                  <a:close/>
                </a:path>
              </a:pathLst>
            </a:custGeom>
            <a:solidFill>
              <a:srgbClr val="FFFFFF"/>
            </a:solidFill>
            <a:ln w="38100" cap="sq">
              <a:solidFill>
                <a:srgbClr val="000000"/>
              </a:solidFill>
              <a:prstDash val="solid"/>
              <a:miter/>
            </a:ln>
          </p:spPr>
          <p:txBody>
            <a:bodyPr/>
            <a:lstStyle/>
            <a:p>
              <a:endParaRPr lang="en-US"/>
            </a:p>
          </p:txBody>
        </p:sp>
        <p:sp>
          <p:nvSpPr>
            <p:cNvPr id="28" name="TextBox 28">
              <a:hlinkClick r:id="rId8" action="ppaction://hlinksldjump"/>
            </p:cNvPr>
            <p:cNvSpPr txBox="1"/>
            <p:nvPr/>
          </p:nvSpPr>
          <p:spPr>
            <a:xfrm>
              <a:off x="12827854" y="6164498"/>
              <a:ext cx="4381195" cy="2379459"/>
            </a:xfrm>
            <a:prstGeom prst="rect">
              <a:avLst/>
            </a:prstGeom>
            <a:ln w="28575">
              <a:noFill/>
            </a:ln>
          </p:spPr>
          <p:txBody>
            <a:bodyPr lIns="149388" tIns="149388" rIns="149388" bIns="149388" rtlCol="0" anchor="ctr"/>
            <a:lstStyle/>
            <a:p>
              <a:pPr algn="ctr">
                <a:lnSpc>
                  <a:spcPts val="1800"/>
                </a:lnSpc>
              </a:pPr>
              <a:endParaRPr lang="en-US" sz="1500" b="1" u="sng">
                <a:solidFill>
                  <a:srgbClr val="000000"/>
                </a:solidFill>
                <a:latin typeface="Roboto Bold"/>
                <a:ea typeface="Roboto Bold"/>
                <a:cs typeface="Roboto Bold"/>
                <a:sym typeface="Roboto Bold"/>
              </a:endParaRPr>
            </a:p>
            <a:p>
              <a:pPr algn="ctr">
                <a:lnSpc>
                  <a:spcPct val="150000"/>
                </a:lnSpc>
              </a:pPr>
              <a:r>
                <a:rPr lang="en-US" sz="2000" b="1" u="sng">
                  <a:solidFill>
                    <a:srgbClr val="000000"/>
                  </a:solidFill>
                  <a:latin typeface="Roboto Bold"/>
                  <a:ea typeface="Roboto Bold"/>
                  <a:cs typeface="Roboto Bold"/>
                  <a:sym typeface="Roboto Bold"/>
                </a:rPr>
                <a:t>INTERAGENCY CONTRACTS</a:t>
              </a:r>
            </a:p>
            <a:p>
              <a:pPr algn="ctr"/>
              <a:r>
                <a:rPr lang="en-US" sz="2000">
                  <a:solidFill>
                    <a:srgbClr val="000000"/>
                  </a:solidFill>
                  <a:latin typeface="Roboto"/>
                  <a:ea typeface="Roboto"/>
                  <a:cs typeface="Roboto"/>
                  <a:sym typeface="Roboto"/>
                </a:rPr>
                <a:t>Contracts with other City agencies</a:t>
              </a:r>
            </a:p>
            <a:p>
              <a:pPr algn="ctr"/>
              <a:r>
                <a:rPr lang="en-US" i="1">
                  <a:solidFill>
                    <a:srgbClr val="000000"/>
                  </a:solidFill>
                  <a:latin typeface="Aileron Regular Italics"/>
                  <a:ea typeface="Aileron Regular Italics"/>
                  <a:cs typeface="Aileron Regular Italics"/>
                  <a:sym typeface="Aileron Regular Italics"/>
                </a:rPr>
                <a:t>(Click slide for further information)</a:t>
              </a:r>
            </a:p>
            <a:p>
              <a:pPr algn="ctr">
                <a:lnSpc>
                  <a:spcPts val="1800"/>
                </a:lnSpc>
              </a:pPr>
              <a:endParaRPr lang="en-US" sz="1500">
                <a:solidFill>
                  <a:srgbClr val="000000"/>
                </a:solidFill>
                <a:latin typeface="Roboto"/>
                <a:ea typeface="Roboto"/>
                <a:cs typeface="Roboto"/>
                <a:sym typeface="Roboto"/>
              </a:endParaRPr>
            </a:p>
          </p:txBody>
        </p:sp>
        <p:sp>
          <p:nvSpPr>
            <p:cNvPr id="29" name="Freeform 29" title="r"/>
            <p:cNvSpPr/>
            <p:nvPr/>
          </p:nvSpPr>
          <p:spPr>
            <a:xfrm>
              <a:off x="14709473" y="5872031"/>
              <a:ext cx="617956" cy="687780"/>
            </a:xfrm>
            <a:custGeom>
              <a:avLst/>
              <a:gdLst/>
              <a:ahLst/>
              <a:cxnLst/>
              <a:rect l="l" t="t" r="r" b="b"/>
              <a:pathLst>
                <a:path w="733559" h="736320">
                  <a:moveTo>
                    <a:pt x="0" y="0"/>
                  </a:moveTo>
                  <a:lnTo>
                    <a:pt x="733559" y="0"/>
                  </a:lnTo>
                  <a:lnTo>
                    <a:pt x="733559" y="736320"/>
                  </a:lnTo>
                  <a:lnTo>
                    <a:pt x="0" y="73632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w="28575" cap="sq">
              <a:solidFill>
                <a:srgbClr val="000000"/>
              </a:solidFill>
              <a:prstDash val="solid"/>
              <a:miter/>
            </a:ln>
          </p:spPr>
          <p:txBody>
            <a:bodyPr/>
            <a:lstStyle/>
            <a:p>
              <a:endParaRPr lang="en-US"/>
            </a:p>
          </p:txBody>
        </p:sp>
      </p:grpSp>
      <p:sp>
        <p:nvSpPr>
          <p:cNvPr id="48" name="Freeform 48" title="w">
            <a:extLst>
              <a:ext uri="{C183D7F6-B498-43B3-948B-1728B52AA6E4}">
                <adec:decorative xmlns="" xmlns:adec="http://schemas.microsoft.com/office/drawing/2017/decorative" val="1"/>
              </a:ext>
            </a:extLst>
          </p:cNvPr>
          <p:cNvSpPr/>
          <p:nvPr/>
        </p:nvSpPr>
        <p:spPr>
          <a:xfrm>
            <a:off x="14644228" y="1762597"/>
            <a:ext cx="688466" cy="638563"/>
          </a:xfrm>
          <a:custGeom>
            <a:avLst/>
            <a:gdLst/>
            <a:ahLst/>
            <a:cxnLst/>
            <a:rect l="l" t="t" r="r" b="b"/>
            <a:pathLst>
              <a:path w="770458" h="617651">
                <a:moveTo>
                  <a:pt x="0" y="0"/>
                </a:moveTo>
                <a:lnTo>
                  <a:pt x="770458" y="0"/>
                </a:lnTo>
                <a:lnTo>
                  <a:pt x="770458" y="617650"/>
                </a:lnTo>
                <a:lnTo>
                  <a:pt x="0" y="61765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w="28575" cap="sq">
            <a:solidFill>
              <a:schemeClr val="tx1"/>
            </a:solidFill>
            <a:prstDash val="solid"/>
            <a:miter/>
          </a:ln>
        </p:spPr>
        <p:txBody>
          <a:bodyPr/>
          <a:lstStyle/>
          <a:p>
            <a:endParaRPr lang="en-US"/>
          </a:p>
        </p:txBody>
      </p:sp>
      <p:grpSp>
        <p:nvGrpSpPr>
          <p:cNvPr id="30" name="Group 29" title="1">
            <a:extLst>
              <a:ext uri="{FF2B5EF4-FFF2-40B4-BE49-F238E27FC236}">
                <a16:creationId xmlns:a16="http://schemas.microsoft.com/office/drawing/2014/main" id="{4958CB9E-BEBE-9F56-345A-7F62E3C5380A}"/>
              </a:ext>
              <a:ext uri="{C183D7F6-B498-43B3-948B-1728B52AA6E4}">
                <adec:decorative xmlns="" xmlns:adec="http://schemas.microsoft.com/office/drawing/2017/decorative" val="1"/>
              </a:ext>
            </a:extLst>
          </p:cNvPr>
          <p:cNvGrpSpPr/>
          <p:nvPr/>
        </p:nvGrpSpPr>
        <p:grpSpPr>
          <a:xfrm>
            <a:off x="5114568" y="9481521"/>
            <a:ext cx="558477" cy="511451"/>
            <a:chOff x="6072576" y="8800142"/>
            <a:chExt cx="558477" cy="511451"/>
          </a:xfrm>
        </p:grpSpPr>
        <p:sp>
          <p:nvSpPr>
            <p:cNvPr id="10" name="Rounded Rectangle 9"/>
            <p:cNvSpPr/>
            <p:nvPr/>
          </p:nvSpPr>
          <p:spPr>
            <a:xfrm>
              <a:off x="6156543" y="8875671"/>
              <a:ext cx="390543" cy="415476"/>
            </a:xfrm>
            <a:prstGeom prst="roundRect">
              <a:avLst>
                <a:gd name="adj" fmla="val 2793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56" name="Freeform 56" title="1"/>
            <p:cNvSpPr/>
            <p:nvPr/>
          </p:nvSpPr>
          <p:spPr>
            <a:xfrm rot="20536575">
              <a:off x="6072576" y="8800142"/>
              <a:ext cx="558477" cy="511451"/>
            </a:xfrm>
            <a:custGeom>
              <a:avLst/>
              <a:gdLst/>
              <a:ahLst/>
              <a:cxnLst/>
              <a:rect l="l" t="t" r="r" b="b"/>
              <a:pathLst>
                <a:path w="608019" h="622811">
                  <a:moveTo>
                    <a:pt x="0" y="0"/>
                  </a:moveTo>
                  <a:lnTo>
                    <a:pt x="608019" y="0"/>
                  </a:lnTo>
                  <a:lnTo>
                    <a:pt x="608019" y="622810"/>
                  </a:lnTo>
                  <a:lnTo>
                    <a:pt x="0" y="62281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w="28575">
              <a:noFill/>
            </a:ln>
          </p:spPr>
          <p:txBody>
            <a:bodyPr/>
            <a:lstStyle/>
            <a:p>
              <a:endParaRPr lang="en-US"/>
            </a:p>
          </p:txBody>
        </p:sp>
      </p:grpSp>
      <p:grpSp>
        <p:nvGrpSpPr>
          <p:cNvPr id="68" name="Group 68" title="1">
            <a:extLst>
              <a:ext uri="{C183D7F6-B498-43B3-948B-1728B52AA6E4}">
                <adec:decorative xmlns="" xmlns:adec="http://schemas.microsoft.com/office/drawing/2017/decorative" val="1"/>
              </a:ext>
            </a:extLst>
          </p:cNvPr>
          <p:cNvGrpSpPr/>
          <p:nvPr/>
        </p:nvGrpSpPr>
        <p:grpSpPr>
          <a:xfrm>
            <a:off x="-58210" y="10435"/>
            <a:ext cx="17909470" cy="1509780"/>
            <a:chOff x="0" y="0"/>
            <a:chExt cx="23879293" cy="2003819"/>
          </a:xfrm>
        </p:grpSpPr>
        <p:grpSp>
          <p:nvGrpSpPr>
            <p:cNvPr id="69" name="Group 69"/>
            <p:cNvGrpSpPr/>
            <p:nvPr/>
          </p:nvGrpSpPr>
          <p:grpSpPr>
            <a:xfrm>
              <a:off x="0" y="0"/>
              <a:ext cx="23879293" cy="2003819"/>
              <a:chOff x="0" y="0"/>
              <a:chExt cx="4716897" cy="395816"/>
            </a:xfrm>
          </p:grpSpPr>
          <p:sp>
            <p:nvSpPr>
              <p:cNvPr id="70" name="Freeform 70"/>
              <p:cNvSpPr/>
              <p:nvPr/>
            </p:nvSpPr>
            <p:spPr>
              <a:xfrm>
                <a:off x="0" y="0"/>
                <a:ext cx="4716897" cy="395816"/>
              </a:xfrm>
              <a:custGeom>
                <a:avLst/>
                <a:gdLst/>
                <a:ahLst/>
                <a:cxnLst/>
                <a:rect l="l" t="t" r="r" b="b"/>
                <a:pathLst>
                  <a:path w="4716897" h="395816">
                    <a:moveTo>
                      <a:pt x="20317" y="0"/>
                    </a:moveTo>
                    <a:lnTo>
                      <a:pt x="4696580" y="0"/>
                    </a:lnTo>
                    <a:cubicBezTo>
                      <a:pt x="4707801" y="0"/>
                      <a:pt x="4716897" y="9096"/>
                      <a:pt x="4716897" y="20317"/>
                    </a:cubicBezTo>
                    <a:lnTo>
                      <a:pt x="4716897" y="375499"/>
                    </a:lnTo>
                    <a:cubicBezTo>
                      <a:pt x="4716897" y="386720"/>
                      <a:pt x="4707801" y="395816"/>
                      <a:pt x="4696580" y="395816"/>
                    </a:cubicBezTo>
                    <a:lnTo>
                      <a:pt x="20317" y="395816"/>
                    </a:lnTo>
                    <a:cubicBezTo>
                      <a:pt x="9096" y="395816"/>
                      <a:pt x="0" y="386720"/>
                      <a:pt x="0" y="375499"/>
                    </a:cubicBezTo>
                    <a:lnTo>
                      <a:pt x="0" y="20317"/>
                    </a:lnTo>
                    <a:cubicBezTo>
                      <a:pt x="0" y="9096"/>
                      <a:pt x="9096" y="0"/>
                      <a:pt x="20317" y="0"/>
                    </a:cubicBezTo>
                    <a:close/>
                  </a:path>
                </a:pathLst>
              </a:custGeom>
              <a:solidFill>
                <a:srgbClr val="FFFFFF"/>
              </a:solidFill>
              <a:ln w="19050" cap="rnd">
                <a:solidFill>
                  <a:srgbClr val="000000"/>
                </a:solidFill>
                <a:prstDash val="solid"/>
                <a:round/>
              </a:ln>
            </p:spPr>
            <p:txBody>
              <a:bodyPr/>
              <a:lstStyle/>
              <a:p>
                <a:endParaRPr lang="en-US"/>
              </a:p>
            </p:txBody>
          </p:sp>
          <p:sp>
            <p:nvSpPr>
              <p:cNvPr id="71" name="TextBox 71"/>
              <p:cNvSpPr txBox="1"/>
              <p:nvPr/>
            </p:nvSpPr>
            <p:spPr>
              <a:xfrm>
                <a:off x="0" y="28575"/>
                <a:ext cx="4716897" cy="367241"/>
              </a:xfrm>
              <a:prstGeom prst="rect">
                <a:avLst/>
              </a:prstGeom>
            </p:spPr>
            <p:txBody>
              <a:bodyPr lIns="50800" tIns="50800" rIns="50800" bIns="50800" rtlCol="0" anchor="ctr"/>
              <a:lstStyle/>
              <a:p>
                <a:pPr algn="ctr">
                  <a:lnSpc>
                    <a:spcPts val="1599"/>
                  </a:lnSpc>
                </a:pPr>
                <a:endParaRPr/>
              </a:p>
            </p:txBody>
          </p:sp>
        </p:grpSp>
        <p:sp>
          <p:nvSpPr>
            <p:cNvPr id="72" name="Freeform 72" title="1"/>
            <p:cNvSpPr/>
            <p:nvPr/>
          </p:nvSpPr>
          <p:spPr>
            <a:xfrm>
              <a:off x="5939708" y="566794"/>
              <a:ext cx="869969" cy="835171"/>
            </a:xfrm>
            <a:custGeom>
              <a:avLst/>
              <a:gdLst/>
              <a:ahLst/>
              <a:cxnLst/>
              <a:rect l="l" t="t" r="r" b="b"/>
              <a:pathLst>
                <a:path w="869969" h="835171">
                  <a:moveTo>
                    <a:pt x="0" y="0"/>
                  </a:moveTo>
                  <a:lnTo>
                    <a:pt x="869970" y="0"/>
                  </a:lnTo>
                  <a:lnTo>
                    <a:pt x="869970" y="835171"/>
                  </a:lnTo>
                  <a:lnTo>
                    <a:pt x="0" y="83517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73" name="Freeform 73" title="1"/>
            <p:cNvSpPr/>
            <p:nvPr/>
          </p:nvSpPr>
          <p:spPr>
            <a:xfrm>
              <a:off x="4404473" y="613398"/>
              <a:ext cx="1090735" cy="882504"/>
            </a:xfrm>
            <a:custGeom>
              <a:avLst/>
              <a:gdLst/>
              <a:ahLst/>
              <a:cxnLst/>
              <a:rect l="l" t="t" r="r" b="b"/>
              <a:pathLst>
                <a:path w="1090735" h="882504">
                  <a:moveTo>
                    <a:pt x="0" y="0"/>
                  </a:moveTo>
                  <a:lnTo>
                    <a:pt x="1090735" y="0"/>
                  </a:lnTo>
                  <a:lnTo>
                    <a:pt x="1090735" y="882504"/>
                  </a:lnTo>
                  <a:lnTo>
                    <a:pt x="0" y="88250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74" name="Freeform 74" title="1"/>
            <p:cNvSpPr/>
            <p:nvPr/>
          </p:nvSpPr>
          <p:spPr>
            <a:xfrm>
              <a:off x="19057884" y="430354"/>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75" name="Freeform 75" title="2"/>
            <p:cNvSpPr/>
            <p:nvPr/>
          </p:nvSpPr>
          <p:spPr>
            <a:xfrm>
              <a:off x="22122441" y="566794"/>
              <a:ext cx="1090735" cy="975712"/>
            </a:xfrm>
            <a:custGeom>
              <a:avLst/>
              <a:gdLst/>
              <a:ahLst/>
              <a:cxnLst/>
              <a:rect l="l" t="t" r="r" b="b"/>
              <a:pathLst>
                <a:path w="1090735" h="975712">
                  <a:moveTo>
                    <a:pt x="0" y="0"/>
                  </a:moveTo>
                  <a:lnTo>
                    <a:pt x="1090735" y="0"/>
                  </a:lnTo>
                  <a:lnTo>
                    <a:pt x="1090735" y="975712"/>
                  </a:lnTo>
                  <a:lnTo>
                    <a:pt x="0" y="975712"/>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76" name="Freeform 76" title="3"/>
            <p:cNvSpPr/>
            <p:nvPr/>
          </p:nvSpPr>
          <p:spPr>
            <a:xfrm>
              <a:off x="7254178" y="414489"/>
              <a:ext cx="1090735" cy="1064954"/>
            </a:xfrm>
            <a:custGeom>
              <a:avLst/>
              <a:gdLst/>
              <a:ahLst/>
              <a:cxnLst/>
              <a:rect l="l" t="t" r="r" b="b"/>
              <a:pathLst>
                <a:path w="1090735" h="1064954">
                  <a:moveTo>
                    <a:pt x="0" y="0"/>
                  </a:moveTo>
                  <a:lnTo>
                    <a:pt x="1090735" y="0"/>
                  </a:lnTo>
                  <a:lnTo>
                    <a:pt x="1090735" y="1064954"/>
                  </a:lnTo>
                  <a:lnTo>
                    <a:pt x="0" y="1064954"/>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endParaRPr lang="en-US"/>
            </a:p>
          </p:txBody>
        </p:sp>
        <p:sp>
          <p:nvSpPr>
            <p:cNvPr id="77" name="Freeform 77" title="3"/>
            <p:cNvSpPr/>
            <p:nvPr/>
          </p:nvSpPr>
          <p:spPr>
            <a:xfrm>
              <a:off x="17522649" y="430354"/>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sp>
          <p:nvSpPr>
            <p:cNvPr id="78" name="Freeform 78" title="4"/>
            <p:cNvSpPr/>
            <p:nvPr/>
          </p:nvSpPr>
          <p:spPr>
            <a:xfrm>
              <a:off x="1326827" y="563715"/>
              <a:ext cx="1090735" cy="1049089"/>
            </a:xfrm>
            <a:custGeom>
              <a:avLst/>
              <a:gdLst/>
              <a:ahLst/>
              <a:cxnLst/>
              <a:rect l="l" t="t" r="r" b="b"/>
              <a:pathLst>
                <a:path w="1090735" h="1049089">
                  <a:moveTo>
                    <a:pt x="0" y="0"/>
                  </a:moveTo>
                  <a:lnTo>
                    <a:pt x="1090735" y="0"/>
                  </a:lnTo>
                  <a:lnTo>
                    <a:pt x="1090735" y="1049089"/>
                  </a:lnTo>
                  <a:lnTo>
                    <a:pt x="0" y="1049089"/>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endParaRPr lang="en-US"/>
            </a:p>
          </p:txBody>
        </p:sp>
        <p:sp>
          <p:nvSpPr>
            <p:cNvPr id="79" name="Freeform 79" title="6"/>
            <p:cNvSpPr/>
            <p:nvPr/>
          </p:nvSpPr>
          <p:spPr>
            <a:xfrm>
              <a:off x="20587206" y="444931"/>
              <a:ext cx="1090735" cy="1064954"/>
            </a:xfrm>
            <a:custGeom>
              <a:avLst/>
              <a:gdLst/>
              <a:ahLst/>
              <a:cxnLst/>
              <a:rect l="l" t="t" r="r" b="b"/>
              <a:pathLst>
                <a:path w="1090735" h="1064954">
                  <a:moveTo>
                    <a:pt x="0" y="0"/>
                  </a:moveTo>
                  <a:lnTo>
                    <a:pt x="1090735" y="0"/>
                  </a:lnTo>
                  <a:lnTo>
                    <a:pt x="1090735" y="1064954"/>
                  </a:lnTo>
                  <a:lnTo>
                    <a:pt x="0" y="1064954"/>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a:ln cap="sq">
              <a:noFill/>
              <a:prstDash val="solid"/>
              <a:miter/>
            </a:ln>
          </p:spPr>
          <p:txBody>
            <a:bodyPr/>
            <a:lstStyle/>
            <a:p>
              <a:endParaRPr lang="en-US"/>
            </a:p>
          </p:txBody>
        </p:sp>
        <p:sp>
          <p:nvSpPr>
            <p:cNvPr id="80" name="Freeform 80" title="4"/>
            <p:cNvSpPr/>
            <p:nvPr/>
          </p:nvSpPr>
          <p:spPr>
            <a:xfrm>
              <a:off x="2862062" y="566794"/>
              <a:ext cx="1097911" cy="1046010"/>
            </a:xfrm>
            <a:custGeom>
              <a:avLst/>
              <a:gdLst/>
              <a:ahLst/>
              <a:cxnLst/>
              <a:rect l="l" t="t" r="r" b="b"/>
              <a:pathLst>
                <a:path w="1097911" h="1046010">
                  <a:moveTo>
                    <a:pt x="0" y="0"/>
                  </a:moveTo>
                  <a:lnTo>
                    <a:pt x="1097911" y="0"/>
                  </a:lnTo>
                  <a:lnTo>
                    <a:pt x="1097911" y="1046010"/>
                  </a:lnTo>
                  <a:lnTo>
                    <a:pt x="0" y="1046010"/>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txBody>
            <a:bodyPr/>
            <a:lstStyle/>
            <a:p>
              <a:endParaRPr lang="en-US"/>
            </a:p>
          </p:txBody>
        </p:sp>
        <p:sp>
          <p:nvSpPr>
            <p:cNvPr id="81" name="Freeform 81" title="6"/>
            <p:cNvSpPr/>
            <p:nvPr/>
          </p:nvSpPr>
          <p:spPr>
            <a:xfrm>
              <a:off x="16039148" y="460531"/>
              <a:ext cx="1039001" cy="991813"/>
            </a:xfrm>
            <a:custGeom>
              <a:avLst/>
              <a:gdLst/>
              <a:ahLst/>
              <a:cxnLst/>
              <a:rect l="l" t="t" r="r" b="b"/>
              <a:pathLst>
                <a:path w="1039001" h="991813">
                  <a:moveTo>
                    <a:pt x="0" y="0"/>
                  </a:moveTo>
                  <a:lnTo>
                    <a:pt x="1039001" y="0"/>
                  </a:lnTo>
                  <a:lnTo>
                    <a:pt x="1039001" y="991814"/>
                  </a:lnTo>
                  <a:lnTo>
                    <a:pt x="0" y="991814"/>
                  </a:lnTo>
                  <a:lnTo>
                    <a:pt x="0" y="0"/>
                  </a:lnTo>
                  <a:close/>
                </a:path>
              </a:pathLst>
            </a:custGeom>
            <a:blipFill>
              <a:blip r:embed="rId33">
                <a:extLst>
                  <a:ext uri="{96DAC541-7B7A-43D3-8B79-37D633B846F1}">
                    <asvg:svgBlip xmlns="" xmlns:asvg="http://schemas.microsoft.com/office/drawing/2016/SVG/main" r:embed="rId34"/>
                  </a:ext>
                </a:extLst>
              </a:blip>
              <a:stretch>
                <a:fillRect/>
              </a:stretch>
            </a:blipFill>
          </p:spPr>
          <p:txBody>
            <a:bodyPr/>
            <a:lstStyle/>
            <a:p>
              <a:endParaRPr lang="en-US"/>
            </a:p>
          </p:txBody>
        </p:sp>
        <p:sp>
          <p:nvSpPr>
            <p:cNvPr id="82" name="TextBox 82"/>
            <p:cNvSpPr txBox="1"/>
            <p:nvPr/>
          </p:nvSpPr>
          <p:spPr>
            <a:xfrm>
              <a:off x="8484613" y="263598"/>
              <a:ext cx="7414774" cy="1471700"/>
            </a:xfrm>
            <a:prstGeom prst="rect">
              <a:avLst/>
            </a:prstGeom>
          </p:spPr>
          <p:txBody>
            <a:bodyPr lIns="0" tIns="0" rIns="0" bIns="0" rtlCol="0" anchor="t">
              <a:spAutoFit/>
            </a:bodyPr>
            <a:lstStyle/>
            <a:p>
              <a:pPr algn="ctr">
                <a:lnSpc>
                  <a:spcPts val="4524"/>
                </a:lnSpc>
              </a:pPr>
              <a:r>
                <a:rPr lang="en-US" sz="3231">
                  <a:solidFill>
                    <a:srgbClr val="000000"/>
                  </a:solidFill>
                  <a:latin typeface="Nourd"/>
                  <a:ea typeface="Nourd"/>
                  <a:cs typeface="Nourd"/>
                  <a:sym typeface="Nourd"/>
                </a:rPr>
                <a:t>BIDDING</a:t>
              </a:r>
            </a:p>
            <a:p>
              <a:pPr algn="ctr">
                <a:lnSpc>
                  <a:spcPts val="4524"/>
                </a:lnSpc>
              </a:pPr>
              <a:r>
                <a:rPr lang="en-US" sz="3231">
                  <a:solidFill>
                    <a:srgbClr val="000000"/>
                  </a:solidFill>
                  <a:latin typeface="Nourd"/>
                  <a:ea typeface="Nourd"/>
                  <a:cs typeface="Nourd"/>
                  <a:sym typeface="Nourd"/>
                </a:rPr>
                <a:t>EXCEPTIONS</a:t>
              </a:r>
            </a:p>
          </p:txBody>
        </p:sp>
      </p:grpSp>
      <p:sp>
        <p:nvSpPr>
          <p:cNvPr id="91" name="Title 90">
            <a:hlinkClick r:id="" action="ppaction://hlinkshowjump?jump=firstslide"/>
            <a:extLst>
              <a:ext uri="{C183D7F6-B498-43B3-948B-1728B52AA6E4}">
                <adec:decorative xmlns="" xmlns:adec="http://schemas.microsoft.com/office/drawing/2017/decorative" val="1"/>
              </a:ext>
            </a:extLst>
          </p:cNvPr>
          <p:cNvSpPr>
            <a:spLocks noGrp="1"/>
          </p:cNvSpPr>
          <p:nvPr>
            <p:ph type="title" idx="4294967295"/>
          </p:nvPr>
        </p:nvSpPr>
        <p:spPr>
          <a:xfrm>
            <a:off x="45141" y="9083409"/>
            <a:ext cx="1511909" cy="1041001"/>
          </a:xfrm>
          <a:prstGeom prst="leftArrow">
            <a:avLst/>
          </a:prstGeom>
          <a:solidFill>
            <a:schemeClr val="tx2">
              <a:lumMod val="40000"/>
              <a:lumOff val="60000"/>
            </a:schemeClr>
          </a:solidFill>
          <a:ln w="25400" cap="flat" cmpd="sng" algn="ctr">
            <a:solidFill>
              <a:schemeClr val="tx2">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ea typeface="+mn-ea"/>
                <a:cs typeface="+mn-cs"/>
              </a:rPr>
              <a:t>BACK</a:t>
            </a:r>
          </a:p>
        </p:txBody>
      </p:sp>
      <p:sp>
        <p:nvSpPr>
          <p:cNvPr id="38" name="Freeform 38" title="g">
            <a:extLst>
              <a:ext uri="{C183D7F6-B498-43B3-948B-1728B52AA6E4}">
                <adec:decorative xmlns="" xmlns:adec="http://schemas.microsoft.com/office/drawing/2017/decorative" val="1"/>
              </a:ext>
            </a:extLst>
          </p:cNvPr>
          <p:cNvSpPr/>
          <p:nvPr/>
        </p:nvSpPr>
        <p:spPr>
          <a:xfrm>
            <a:off x="8740083" y="1842390"/>
            <a:ext cx="630585" cy="673888"/>
          </a:xfrm>
          <a:custGeom>
            <a:avLst/>
            <a:gdLst/>
            <a:ahLst/>
            <a:cxnLst/>
            <a:rect l="l" t="t" r="r" b="b"/>
            <a:pathLst>
              <a:path w="571401" h="714252">
                <a:moveTo>
                  <a:pt x="0" y="0"/>
                </a:moveTo>
                <a:lnTo>
                  <a:pt x="571401" y="0"/>
                </a:lnTo>
                <a:lnTo>
                  <a:pt x="571401" y="714252"/>
                </a:lnTo>
                <a:lnTo>
                  <a:pt x="0" y="714252"/>
                </a:lnTo>
                <a:lnTo>
                  <a:pt x="0" y="0"/>
                </a:lnTo>
                <a:close/>
              </a:path>
            </a:pathLst>
          </a:custGeom>
          <a:blipFill>
            <a:blip r:embed="rId35">
              <a:extLst>
                <a:ext uri="{96DAC541-7B7A-43D3-8B79-37D633B846F1}">
                  <asvg:svgBlip xmlns="" xmlns:asvg="http://schemas.microsoft.com/office/drawing/2016/SVG/main" r:embed="rId36"/>
                </a:ext>
              </a:extLst>
            </a:blip>
            <a:stretch>
              <a:fillRect/>
            </a:stretch>
          </a:blipFill>
          <a:ln w="28575">
            <a:solidFill>
              <a:schemeClr val="tx1"/>
            </a:solidFill>
          </a:ln>
        </p:spPr>
        <p:txBody>
          <a:bodyPr/>
          <a:lstStyle/>
          <a:p>
            <a:endParaRPr lang="en-US"/>
          </a:p>
        </p:txBody>
      </p:sp>
      <p:sp>
        <p:nvSpPr>
          <p:cNvPr id="87" name="Freeform 87" title="4">
            <a:extLst>
              <a:ext uri="{C183D7F6-B498-43B3-948B-1728B52AA6E4}">
                <adec:decorative xmlns="" xmlns:adec="http://schemas.microsoft.com/office/drawing/2017/decorative" val="1"/>
              </a:ext>
            </a:extLst>
          </p:cNvPr>
          <p:cNvSpPr/>
          <p:nvPr/>
        </p:nvSpPr>
        <p:spPr>
          <a:xfrm>
            <a:off x="6649047" y="6581953"/>
            <a:ext cx="5029031" cy="2129686"/>
          </a:xfrm>
          <a:custGeom>
            <a:avLst/>
            <a:gdLst/>
            <a:ahLst/>
            <a:cxnLst/>
            <a:rect l="l" t="t" r="r" b="b"/>
            <a:pathLst>
              <a:path w="4744293" h="1664323">
                <a:moveTo>
                  <a:pt x="0" y="0"/>
                </a:moveTo>
                <a:lnTo>
                  <a:pt x="4744293" y="0"/>
                </a:lnTo>
                <a:lnTo>
                  <a:pt x="4744293" y="1664323"/>
                </a:lnTo>
                <a:lnTo>
                  <a:pt x="0" y="1664323"/>
                </a:lnTo>
                <a:close/>
              </a:path>
            </a:pathLst>
          </a:custGeom>
          <a:solidFill>
            <a:srgbClr val="FFFFFF"/>
          </a:solidFill>
          <a:ln w="38100" cap="sq">
            <a:solidFill>
              <a:srgbClr val="000000"/>
            </a:solidFill>
            <a:prstDash val="solid"/>
            <a:miter/>
          </a:ln>
        </p:spPr>
        <p:txBody>
          <a:bodyPr/>
          <a:lstStyle/>
          <a:p>
            <a:endParaRPr lang="en-US"/>
          </a:p>
        </p:txBody>
      </p:sp>
      <p:sp>
        <p:nvSpPr>
          <p:cNvPr id="88" name="TextBox 88">
            <a:hlinkClick r:id="rId37" action="ppaction://hlinksldjump"/>
            <a:extLst>
              <a:ext uri="{C183D7F6-B498-43B3-948B-1728B52AA6E4}">
                <adec:decorative xmlns="" xmlns:adec="http://schemas.microsoft.com/office/drawing/2017/decorative" val="1"/>
              </a:ext>
            </a:extLst>
          </p:cNvPr>
          <p:cNvSpPr txBox="1"/>
          <p:nvPr/>
        </p:nvSpPr>
        <p:spPr>
          <a:xfrm>
            <a:off x="6532212" y="6236164"/>
            <a:ext cx="5306819" cy="2744919"/>
          </a:xfrm>
          <a:prstGeom prst="rect">
            <a:avLst/>
          </a:prstGeom>
        </p:spPr>
        <p:txBody>
          <a:bodyPr lIns="190500" tIns="190500" rIns="190500" bIns="190500" rtlCol="0" anchor="ctr"/>
          <a:lstStyle/>
          <a:p>
            <a:pPr algn="ctr">
              <a:lnSpc>
                <a:spcPts val="1814"/>
              </a:lnSpc>
            </a:pPr>
            <a:endParaRPr lang="en-US" sz="1499" b="1" i="1" u="sng">
              <a:solidFill>
                <a:srgbClr val="000000"/>
              </a:solidFill>
              <a:latin typeface="Aileron Regular Bold Italics"/>
              <a:ea typeface="Aileron Regular Bold Italics"/>
              <a:cs typeface="Aileron Regular Bold Italics"/>
              <a:sym typeface="Aileron Regular Bold Italics"/>
            </a:endParaRPr>
          </a:p>
          <a:p>
            <a:pPr algn="ctr">
              <a:lnSpc>
                <a:spcPct val="150000"/>
              </a:lnSpc>
            </a:pPr>
            <a:r>
              <a:rPr lang="en-US" sz="2000" b="1" u="sng">
                <a:solidFill>
                  <a:srgbClr val="000000"/>
                </a:solidFill>
                <a:latin typeface="Arial" panose="020B0604020202020204" pitchFamily="34" charset="0"/>
                <a:ea typeface="Aileron Regular Bold Italics"/>
                <a:cs typeface="Arial" panose="020B0604020202020204" pitchFamily="34" charset="0"/>
                <a:sym typeface="Aileron Regular Bold Italics"/>
              </a:rPr>
              <a:t>EDUCATIONAL MATERIALS</a:t>
            </a:r>
            <a:endParaRPr lang="en-US" sz="2000">
              <a:solidFill>
                <a:srgbClr val="000000"/>
              </a:solidFill>
              <a:latin typeface="Arial" panose="020B0604020202020204" pitchFamily="34" charset="0"/>
              <a:ea typeface="Aileron Regular Italics"/>
              <a:cs typeface="Arial" panose="020B0604020202020204" pitchFamily="34" charset="0"/>
              <a:sym typeface="Aileron Regular Italics"/>
            </a:endParaRPr>
          </a:p>
          <a:p>
            <a:pPr algn="ctr"/>
            <a:r>
              <a:rPr lang="en-US" sz="2000">
                <a:solidFill>
                  <a:srgbClr val="000000"/>
                </a:solidFill>
                <a:latin typeface="Arial" panose="020B0604020202020204" pitchFamily="34" charset="0"/>
                <a:ea typeface="Aileron Regular Italics"/>
                <a:cs typeface="Arial" panose="020B0604020202020204" pitchFamily="34" charset="0"/>
                <a:sym typeface="Aileron Regular Italics"/>
              </a:rPr>
              <a:t>Supplementary textbooks, library books, education films, test materials, instructional software packages  (EDU 81651) </a:t>
            </a:r>
          </a:p>
          <a:p>
            <a:pPr algn="ctr"/>
            <a:r>
              <a:rPr lang="en-US" sz="2000"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a:p>
            <a:pPr algn="ctr">
              <a:lnSpc>
                <a:spcPts val="1814"/>
              </a:lnSpc>
            </a:pPr>
            <a:endParaRPr lang="en-US" sz="1499" i="1">
              <a:solidFill>
                <a:srgbClr val="000000"/>
              </a:solidFill>
              <a:latin typeface="Aileron Regular Italics"/>
              <a:ea typeface="Aileron Regular Italics"/>
              <a:cs typeface="Aileron Regular Italics"/>
              <a:sym typeface="Aileron Regular Italics"/>
            </a:endParaRPr>
          </a:p>
        </p:txBody>
      </p:sp>
      <p:sp>
        <p:nvSpPr>
          <p:cNvPr id="89" name="Freeform 89" title="6">
            <a:extLst>
              <a:ext uri="{C183D7F6-B498-43B3-948B-1728B52AA6E4}">
                <adec:decorative xmlns="" xmlns:adec="http://schemas.microsoft.com/office/drawing/2017/decorative" val="1"/>
              </a:ext>
            </a:extLst>
          </p:cNvPr>
          <p:cNvSpPr/>
          <p:nvPr/>
        </p:nvSpPr>
        <p:spPr>
          <a:xfrm>
            <a:off x="8817656" y="5802898"/>
            <a:ext cx="617957" cy="687780"/>
          </a:xfrm>
          <a:custGeom>
            <a:avLst/>
            <a:gdLst/>
            <a:ahLst/>
            <a:cxnLst/>
            <a:rect l="l" t="t" r="r" b="b"/>
            <a:pathLst>
              <a:path w="537937" h="631320">
                <a:moveTo>
                  <a:pt x="0" y="0"/>
                </a:moveTo>
                <a:lnTo>
                  <a:pt x="537938" y="0"/>
                </a:lnTo>
                <a:lnTo>
                  <a:pt x="537938" y="631320"/>
                </a:lnTo>
                <a:lnTo>
                  <a:pt x="0" y="631320"/>
                </a:lnTo>
                <a:lnTo>
                  <a:pt x="0" y="0"/>
                </a:lnTo>
                <a:close/>
              </a:path>
            </a:pathLst>
          </a:custGeom>
          <a:blipFill>
            <a:blip r:embed="rId38">
              <a:extLst>
                <a:ext uri="{96DAC541-7B7A-43D3-8B79-37D633B846F1}">
                  <asvg:svgBlip xmlns="" xmlns:asvg="http://schemas.microsoft.com/office/drawing/2016/SVG/main" r:embed="rId39"/>
                </a:ext>
              </a:extLst>
            </a:blip>
            <a:stretch>
              <a:fillRect/>
            </a:stretch>
          </a:blipFill>
          <a:ln w="38100" cap="sq">
            <a:solidFill>
              <a:srgbClr val="000000"/>
            </a:solidFill>
            <a:prstDash val="solid"/>
            <a:miter/>
          </a:ln>
        </p:spPr>
        <p:txBody>
          <a:bodyPr/>
          <a:lstStyle/>
          <a:p>
            <a:endParaRPr lang="en-US"/>
          </a:p>
        </p:txBody>
      </p:sp>
      <p:sp>
        <p:nvSpPr>
          <p:cNvPr id="58" name="Rounded Rectangle 57">
            <a:hlinkClick r:id="rId40" action="ppaction://hlinksldjump"/>
            <a:extLst>
              <a:ext uri="{C183D7F6-B498-43B3-948B-1728B52AA6E4}">
                <adec:decorative xmlns="" xmlns:adec="http://schemas.microsoft.com/office/drawing/2017/decorative" val="1"/>
              </a:ext>
            </a:extLst>
          </p:cNvPr>
          <p:cNvSpPr/>
          <p:nvPr/>
        </p:nvSpPr>
        <p:spPr>
          <a:xfrm>
            <a:off x="531531" y="1659184"/>
            <a:ext cx="5442986" cy="361654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lnSpc>
                <a:spcPts val="1484"/>
              </a:lnSpc>
            </a:pPr>
            <a:endParaRPr lang="en-US" b="1" u="sng">
              <a:solidFill>
                <a:srgbClr val="000000"/>
              </a:solidFill>
              <a:latin typeface="Aileron Regular Bold"/>
              <a:ea typeface="Aileron Regular Bold"/>
              <a:cs typeface="Aileron Regular Bold"/>
              <a:sym typeface="Aileron Regular Bold"/>
            </a:endParaRPr>
          </a:p>
          <a:p>
            <a:pPr algn="ctr"/>
            <a:r>
              <a:rPr lang="en-US" sz="2000" b="1" u="sng">
                <a:solidFill>
                  <a:srgbClr val="000000"/>
                </a:solidFill>
                <a:latin typeface="Arial" panose="020B0604020202020204" pitchFamily="34" charset="0"/>
                <a:ea typeface="Aileron Regular Bold"/>
                <a:cs typeface="Arial" panose="020B0604020202020204" pitchFamily="34" charset="0"/>
                <a:sym typeface="Aileron Regular Bold"/>
              </a:rPr>
              <a:t>SOLE SOURCE</a:t>
            </a:r>
          </a:p>
          <a:p>
            <a:pPr algn="ctr"/>
            <a:endParaRPr lang="en-US" sz="2000" b="1" u="sng">
              <a:solidFill>
                <a:srgbClr val="000000"/>
              </a:solidFill>
              <a:latin typeface="Arial" panose="020B0604020202020204" pitchFamily="34" charset="0"/>
              <a:ea typeface="Aileron Regular Bold"/>
              <a:cs typeface="Arial" panose="020B0604020202020204" pitchFamily="34" charset="0"/>
              <a:sym typeface="Aileron Regular Bold"/>
            </a:endParaRPr>
          </a:p>
          <a:p>
            <a:pPr algn="ctr"/>
            <a:r>
              <a:rPr lang="en-US" sz="2000">
                <a:solidFill>
                  <a:srgbClr val="000000"/>
                </a:solidFill>
                <a:latin typeface="Arial" panose="020B0604020202020204" pitchFamily="34" charset="0"/>
                <a:ea typeface="Aileron Regular"/>
                <a:cs typeface="Arial" panose="020B0604020202020204" pitchFamily="34" charset="0"/>
                <a:sym typeface="Aileron Regular"/>
              </a:rPr>
              <a:t> Reserved for contracts which can only be obtained from a single or </a:t>
            </a:r>
            <a:r>
              <a:rPr lang="en-US" sz="2000" u="sng">
                <a:solidFill>
                  <a:srgbClr val="000000"/>
                </a:solidFill>
                <a:latin typeface="Arial" panose="020B0604020202020204" pitchFamily="34" charset="0"/>
                <a:ea typeface="Aileron Regular"/>
                <a:cs typeface="Arial" panose="020B0604020202020204" pitchFamily="34" charset="0"/>
                <a:sym typeface="Aileron Regular"/>
              </a:rPr>
              <a:t>“sole source”</a:t>
            </a:r>
            <a:r>
              <a:rPr lang="en-US" sz="2000">
                <a:solidFill>
                  <a:srgbClr val="000000"/>
                </a:solidFill>
                <a:latin typeface="Arial" panose="020B0604020202020204" pitchFamily="34" charset="0"/>
                <a:ea typeface="Aileron Regular"/>
                <a:cs typeface="Arial" panose="020B0604020202020204" pitchFamily="34" charset="0"/>
                <a:sym typeface="Aileron Regular"/>
              </a:rPr>
              <a:t> vendor.  </a:t>
            </a:r>
          </a:p>
          <a:p>
            <a:pPr algn="ctr"/>
            <a:r>
              <a:rPr lang="en-US" i="1">
                <a:solidFill>
                  <a:srgbClr val="000000"/>
                </a:solidFill>
                <a:latin typeface="Arial" panose="020B0604020202020204" pitchFamily="34" charset="0"/>
                <a:ea typeface="Aileron Regular Italics"/>
                <a:cs typeface="Arial" panose="020B0604020202020204" pitchFamily="34" charset="0"/>
                <a:sym typeface="Aileron Regular Italics"/>
              </a:rPr>
              <a:t>(Click slide for further information)</a:t>
            </a:r>
          </a:p>
        </p:txBody>
      </p:sp>
      <p:sp>
        <p:nvSpPr>
          <p:cNvPr id="35" name="Rectangle 34" title="456">
            <a:extLst>
              <a:ext uri="{FF2B5EF4-FFF2-40B4-BE49-F238E27FC236}">
                <a16:creationId xmlns:a16="http://schemas.microsoft.com/office/drawing/2014/main" id="{0BC8FF52-0121-DA2E-7D63-72BB6F4E7901}"/>
              </a:ext>
              <a:ext uri="{C183D7F6-B498-43B3-948B-1728B52AA6E4}">
                <adec:decorative xmlns="" xmlns:adec="http://schemas.microsoft.com/office/drawing/2017/decorative" val="1"/>
              </a:ext>
            </a:extLst>
          </p:cNvPr>
          <p:cNvSpPr/>
          <p:nvPr/>
        </p:nvSpPr>
        <p:spPr>
          <a:xfrm>
            <a:off x="756224" y="2750244"/>
            <a:ext cx="4926861" cy="21779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13" name="Freeform 13" title="ewr">
            <a:extLst>
              <a:ext uri="{C183D7F6-B498-43B3-948B-1728B52AA6E4}">
                <adec:decorative xmlns="" xmlns:adec="http://schemas.microsoft.com/office/drawing/2017/decorative" val="1"/>
              </a:ext>
            </a:extLst>
          </p:cNvPr>
          <p:cNvSpPr/>
          <p:nvPr/>
        </p:nvSpPr>
        <p:spPr>
          <a:xfrm>
            <a:off x="3006796" y="1966575"/>
            <a:ext cx="649396" cy="617867"/>
          </a:xfrm>
          <a:custGeom>
            <a:avLst/>
            <a:gdLst/>
            <a:ahLst/>
            <a:cxnLst/>
            <a:rect l="l" t="t" r="r" b="b"/>
            <a:pathLst>
              <a:path w="580823" h="578147">
                <a:moveTo>
                  <a:pt x="0" y="0"/>
                </a:moveTo>
                <a:lnTo>
                  <a:pt x="580823" y="0"/>
                </a:lnTo>
                <a:lnTo>
                  <a:pt x="580823" y="578147"/>
                </a:lnTo>
                <a:lnTo>
                  <a:pt x="0" y="578147"/>
                </a:lnTo>
                <a:lnTo>
                  <a:pt x="0" y="0"/>
                </a:lnTo>
                <a:close/>
              </a:path>
            </a:pathLst>
          </a:custGeom>
          <a:blipFill>
            <a:blip r:embed="rId41">
              <a:extLst>
                <a:ext uri="{96DAC541-7B7A-43D3-8B79-37D633B846F1}">
                  <asvg:svgBlip xmlns="" xmlns:asvg="http://schemas.microsoft.com/office/drawing/2016/SVG/main" r:embed="rId42"/>
                </a:ext>
              </a:extLst>
            </a:blip>
            <a:stretch>
              <a:fillRect/>
            </a:stretch>
          </a:blipFill>
          <a:ln w="38100" cap="sq">
            <a:solidFill>
              <a:srgbClr val="000000"/>
            </a:solidFill>
            <a:prstDash val="solid"/>
            <a:miter/>
          </a:ln>
        </p:spPr>
        <p:txBody>
          <a:bodyPr/>
          <a:lstStyle/>
          <a:p>
            <a:endParaRPr lang="en-US"/>
          </a:p>
        </p:txBody>
      </p:sp>
      <p:sp>
        <p:nvSpPr>
          <p:cNvPr id="36" name="Rectangle 35">
            <a:extLst>
              <a:ext uri="{FF2B5EF4-FFF2-40B4-BE49-F238E27FC236}">
                <a16:creationId xmlns:a16="http://schemas.microsoft.com/office/drawing/2014/main" id="{94FED6B3-8E47-78F3-D37C-CBEC30E94D11}"/>
              </a:ext>
              <a:ext uri="{C183D7F6-B498-43B3-948B-1728B52AA6E4}">
                <adec:decorative xmlns="" xmlns:adec="http://schemas.microsoft.com/office/drawing/2017/decorative" val="1"/>
              </a:ext>
            </a:extLst>
          </p:cNvPr>
          <p:cNvSpPr/>
          <p:nvPr/>
        </p:nvSpPr>
        <p:spPr>
          <a:xfrm>
            <a:off x="6632689" y="2663025"/>
            <a:ext cx="4987892" cy="24618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r>
              <a:rPr lang="en-US" b="1" u="sng">
                <a:solidFill>
                  <a:srgbClr val="000000"/>
                </a:solidFill>
                <a:latin typeface="Aileron Regular Bold"/>
                <a:ea typeface="Aileron Regular Bold"/>
                <a:cs typeface="Aileron Regular Bold"/>
                <a:sym typeface="Aileron Regular Bold"/>
              </a:rPr>
              <a:t>t</a:t>
            </a:r>
          </a:p>
        </p:txBody>
      </p:sp>
      <p:sp>
        <p:nvSpPr>
          <p:cNvPr id="37" name="Rectangle 36" title="t">
            <a:extLst>
              <a:ext uri="{FF2B5EF4-FFF2-40B4-BE49-F238E27FC236}">
                <a16:creationId xmlns:a16="http://schemas.microsoft.com/office/drawing/2014/main" id="{C066BDD1-093D-9F29-B525-F37E22CF0E84}"/>
              </a:ext>
              <a:ext uri="{C183D7F6-B498-43B3-948B-1728B52AA6E4}">
                <adec:decorative xmlns="" xmlns:adec="http://schemas.microsoft.com/office/drawing/2017/decorative" val="1"/>
              </a:ext>
            </a:extLst>
          </p:cNvPr>
          <p:cNvSpPr/>
          <p:nvPr/>
        </p:nvSpPr>
        <p:spPr>
          <a:xfrm>
            <a:off x="12431523" y="2570809"/>
            <a:ext cx="5243462" cy="27111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84"/>
              </a:lnSpc>
            </a:pPr>
            <a:endParaRPr lang="en-US" b="1" u="sng">
              <a:solidFill>
                <a:srgbClr val="000000"/>
              </a:solidFill>
              <a:latin typeface="Aileron Regular Bold"/>
              <a:ea typeface="Aileron Regular Bold"/>
              <a:cs typeface="Aileron Regular Bold"/>
              <a:sym typeface="Aileron Regular Bold"/>
            </a:endParaRPr>
          </a:p>
        </p:txBody>
      </p:sp>
      <p:sp>
        <p:nvSpPr>
          <p:cNvPr id="92" name="TextBox 91"/>
          <p:cNvSpPr txBox="1"/>
          <p:nvPr/>
        </p:nvSpPr>
        <p:spPr>
          <a:xfrm>
            <a:off x="914400" y="457200"/>
            <a:ext cx="7315200" cy="914400"/>
          </a:xfrm>
          <a:prstGeom prst="rect">
            <a:avLst/>
          </a:prstGeom>
          <a:noFill/>
        </p:spPr>
        <p:txBody>
          <a:bodyPr wrap="none">
            <a:spAutoFit/>
          </a:bodyPr>
          <a:lstStyle/>
          <a:p>
            <a:r>
              <a:t>Slide 4</a:t>
            </a:r>
          </a:p>
        </p:txBody>
      </p:sp>
      <p:sp>
        <p:nvSpPr>
          <p:cNvPr id="3" name="TextBox 123">
            <a:extLst>
              <a:ext uri="{FF2B5EF4-FFF2-40B4-BE49-F238E27FC236}">
                <a16:creationId xmlns:a16="http://schemas.microsoft.com/office/drawing/2014/main" id="{A7F0D8FE-9235-D836-DBB9-A3ED0B993C37}"/>
              </a:ext>
              <a:ext uri="{C183D7F6-B498-43B3-948B-1728B52AA6E4}">
                <adec:decorative xmlns="" xmlns:adec="http://schemas.microsoft.com/office/drawing/2017/decorative" val="1"/>
              </a:ext>
            </a:extLst>
          </p:cNvPr>
          <p:cNvSpPr txBox="1"/>
          <p:nvPr/>
        </p:nvSpPr>
        <p:spPr>
          <a:xfrm>
            <a:off x="8283017" y="10075532"/>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 xmlns:adec="http://schemas.microsoft.com/office/drawing/2017/decorative" val="1"/>
              </a:ext>
            </a:extLst>
          </p:cNvPr>
          <p:cNvSpPr/>
          <p:nvPr/>
        </p:nvSpPr>
        <p:spPr>
          <a:xfrm>
            <a:off x="407288" y="9172966"/>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grpSp>
        <p:nvGrpSpPr>
          <p:cNvPr id="5" name="Group 5" title="y">
            <a:extLst>
              <a:ext uri="{C183D7F6-B498-43B3-948B-1728B52AA6E4}">
                <adec:decorative xmlns="" xmlns:adec="http://schemas.microsoft.com/office/drawing/2017/decorative" val="1"/>
              </a:ext>
            </a:extLst>
          </p:cNvPr>
          <p:cNvGrpSpPr/>
          <p:nvPr/>
        </p:nvGrpSpPr>
        <p:grpSpPr>
          <a:xfrm>
            <a:off x="3656980" y="325326"/>
            <a:ext cx="12669647" cy="9527051"/>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8" name="AutoShape 8" title="e">
            <a:extLst>
              <a:ext uri="{C183D7F6-B498-43B3-948B-1728B52AA6E4}">
                <adec:decorative xmlns="" xmlns:adec="http://schemas.microsoft.com/office/drawing/2017/decorative" val="1"/>
              </a:ext>
            </a:extLst>
          </p:cNvPr>
          <p:cNvSpPr/>
          <p:nvPr/>
        </p:nvSpPr>
        <p:spPr>
          <a:xfrm>
            <a:off x="3692622" y="1691054"/>
            <a:ext cx="12634005" cy="0"/>
          </a:xfrm>
          <a:prstGeom prst="line">
            <a:avLst/>
          </a:prstGeom>
          <a:ln w="19050" cap="flat">
            <a:solidFill>
              <a:srgbClr val="000000"/>
            </a:solidFill>
            <a:prstDash val="solid"/>
            <a:headEnd type="none" w="sm" len="sm"/>
            <a:tailEnd type="none" w="sm" len="sm"/>
          </a:ln>
        </p:spPr>
        <p:txBody>
          <a:bodyPr/>
          <a:lstStyle/>
          <a:p>
            <a:endParaRPr lang="en-US"/>
          </a:p>
        </p:txBody>
      </p:sp>
      <p:sp>
        <p:nvSpPr>
          <p:cNvPr id="9" name="Freeform 9" title="t">
            <a:extLst>
              <a:ext uri="{C183D7F6-B498-43B3-948B-1728B52AA6E4}">
                <adec:decorative xmlns="" xmlns:adec="http://schemas.microsoft.com/office/drawing/2017/decorative" val="1"/>
              </a:ext>
            </a:extLst>
          </p:cNvPr>
          <p:cNvSpPr/>
          <p:nvPr/>
        </p:nvSpPr>
        <p:spPr>
          <a:xfrm>
            <a:off x="3922446" y="1207308"/>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7" name="TextBox 17">
            <a:extLst>
              <a:ext uri="{C183D7F6-B498-43B3-948B-1728B52AA6E4}">
                <adec:decorative xmlns="" xmlns:adec="http://schemas.microsoft.com/office/drawing/2017/decorative" val="1"/>
              </a:ext>
            </a:extLst>
          </p:cNvPr>
          <p:cNvSpPr txBox="1">
            <a:spLocks noGrp="1"/>
          </p:cNvSpPr>
          <p:nvPr>
            <p:ph type="title" idx="4294967295"/>
          </p:nvPr>
        </p:nvSpPr>
        <p:spPr>
          <a:xfrm>
            <a:off x="5941625" y="1896046"/>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SOLE SOURCE</a:t>
            </a:r>
          </a:p>
        </p:txBody>
      </p:sp>
      <p:sp>
        <p:nvSpPr>
          <p:cNvPr id="18" name="AutoShape 18" title="r">
            <a:extLst>
              <a:ext uri="{C183D7F6-B498-43B3-948B-1728B52AA6E4}">
                <adec:decorative xmlns="" xmlns:adec="http://schemas.microsoft.com/office/drawing/2017/decorative" val="1"/>
              </a:ext>
            </a:extLst>
          </p:cNvPr>
          <p:cNvSpPr/>
          <p:nvPr/>
        </p:nvSpPr>
        <p:spPr>
          <a:xfrm>
            <a:off x="4145743" y="2512029"/>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26" name="Rectangle 25">
            <a:extLst>
              <a:ext uri="{C183D7F6-B498-43B3-948B-1728B52AA6E4}">
                <adec:decorative xmlns="" xmlns:adec="http://schemas.microsoft.com/office/drawing/2017/decorative" val="1"/>
              </a:ext>
            </a:extLst>
          </p:cNvPr>
          <p:cNvSpPr/>
          <p:nvPr/>
        </p:nvSpPr>
        <p:spPr>
          <a:xfrm>
            <a:off x="4014014" y="2686407"/>
            <a:ext cx="11991219" cy="7448193"/>
          </a:xfrm>
          <a:prstGeom prst="rect">
            <a:avLst/>
          </a:prstGeom>
        </p:spPr>
        <p:txBody>
          <a:bodyPr wrap="square">
            <a:spAutoFit/>
          </a:bodyPr>
          <a:lstStyle/>
          <a:p>
            <a:r>
              <a:rPr lang="en-US" sz="2000" b="1" i="1">
                <a:latin typeface="Arial" panose="020B0604020202020204" pitchFamily="34" charset="0"/>
                <a:cs typeface="Arial" panose="020B0604020202020204" pitchFamily="34" charset="0"/>
              </a:rPr>
              <a:t>Basic Rule</a:t>
            </a:r>
            <a:r>
              <a:rPr lang="en-US" sz="2000">
                <a:latin typeface="Arial" panose="020B0604020202020204" pitchFamily="34" charset="0"/>
                <a:cs typeface="Arial" panose="020B0604020202020204" pitchFamily="34" charset="0"/>
              </a:rPr>
              <a:t>: “…where competitive proposals work an incongruity and are unavailing as affecting the final result, or where competitive proposals do not produce any advantage, or where it is practically impossible to obtain what is required and to observe such form, competitive bidding is not applicable…” </a:t>
            </a:r>
          </a:p>
          <a:p>
            <a:endParaRPr lang="en-US" sz="2000" b="1" i="1">
              <a:solidFill>
                <a:srgbClr val="000000"/>
              </a:solidFill>
              <a:latin typeface="Arial" panose="020B0604020202020204" pitchFamily="34" charset="0"/>
            </a:endParaRPr>
          </a:p>
          <a:p>
            <a:r>
              <a:rPr lang="en-US" sz="2000" b="1" i="1">
                <a:solidFill>
                  <a:srgbClr val="000000"/>
                </a:solidFill>
                <a:latin typeface="Arial" panose="020B0604020202020204" pitchFamily="34" charset="0"/>
              </a:rPr>
              <a:t>Sole Source</a:t>
            </a:r>
            <a:r>
              <a:rPr lang="en-US" sz="2000">
                <a:solidFill>
                  <a:srgbClr val="000000"/>
                </a:solidFill>
                <a:latin typeface="Arial" panose="020B0604020202020204" pitchFamily="34" charset="0"/>
              </a:rPr>
              <a:t>: Sole source/brand (single source) purchasing is an exception to the normal procurement function and requires detailed justification. In reviewing such requests.  </a:t>
            </a:r>
            <a:endParaRPr lang="en-US" sz="2000" b="1" i="1">
              <a:solidFill>
                <a:srgbClr val="000000"/>
              </a:solidFill>
              <a:latin typeface="Arial" panose="020B0604020202020204" pitchFamily="34" charset="0"/>
            </a:endParaRPr>
          </a:p>
          <a:p>
            <a:endParaRPr lang="en-US" sz="2000" b="1" i="1">
              <a:solidFill>
                <a:srgbClr val="000000"/>
              </a:solidFill>
              <a:latin typeface="Arial" panose="020B0604020202020204" pitchFamily="34" charset="0"/>
            </a:endParaRPr>
          </a:p>
          <a:p>
            <a:r>
              <a:rPr lang="en-US" sz="2000" b="1" i="1">
                <a:solidFill>
                  <a:srgbClr val="000000"/>
                </a:solidFill>
                <a:latin typeface="Arial" panose="020B0604020202020204" pitchFamily="34" charset="0"/>
              </a:rPr>
              <a:t>Procedure: </a:t>
            </a:r>
            <a:r>
              <a:rPr lang="en-US" sz="2000">
                <a:latin typeface="Arial" panose="020B0604020202020204" pitchFamily="34" charset="0"/>
                <a:cs typeface="Arial" panose="020B0604020202020204" pitchFamily="34" charset="0"/>
              </a:rPr>
              <a:t>Requester to complete Sole Source Justification Form (available on Purchasing website under “Purchasing Forms”. It is commonly used when an item is proprietary (i.e. fire alarm, environmental contract, etc.). </a:t>
            </a:r>
          </a:p>
          <a:p>
            <a:endParaRPr lang="en-US" sz="2000">
              <a:solidFill>
                <a:srgbClr val="000000"/>
              </a:solidFill>
              <a:latin typeface="Arial" panose="020B0604020202020204" pitchFamily="34" charset="0"/>
            </a:endParaRPr>
          </a:p>
          <a:p>
            <a:r>
              <a:rPr lang="en-US" altLang="en-US" sz="2000">
                <a:latin typeface="Arial" panose="020B0604020202020204" pitchFamily="34" charset="0"/>
                <a:cs typeface="Arial" panose="020B0604020202020204" pitchFamily="34" charset="0"/>
              </a:rPr>
              <a:t>Sole sources are rare, and may be appropriate for required purchase of software as part of a grant sub-award, OEM replacement parts to maintain a warranty, or restoration done by an original artist.  Purchasing’s decision regarding a sole source determination is final. </a:t>
            </a:r>
          </a:p>
          <a:p>
            <a:endParaRPr lang="en-US" altLang="en-US" sz="200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The following factors are </a:t>
            </a:r>
            <a:r>
              <a:rPr lang="en-US" altLang="en-US" sz="2000" b="1" u="sng">
                <a:latin typeface="Arial" panose="020B0604020202020204" pitchFamily="34" charset="0"/>
                <a:cs typeface="Arial" panose="020B0604020202020204" pitchFamily="34" charset="0"/>
              </a:rPr>
              <a:t>NOT</a:t>
            </a:r>
            <a:r>
              <a:rPr lang="en-US" altLang="en-US" sz="2000">
                <a:latin typeface="Arial" panose="020B0604020202020204" pitchFamily="34" charset="0"/>
                <a:cs typeface="Arial" panose="020B0604020202020204" pitchFamily="34" charset="0"/>
              </a:rPr>
              <a:t> reasons for a sole source determination: </a:t>
            </a:r>
          </a:p>
          <a:p>
            <a:pPr lvl="0" eaLnBrk="0" fontAlgn="base" hangingPunct="0">
              <a:spcBef>
                <a:spcPct val="0"/>
              </a:spcBef>
              <a:spcAft>
                <a:spcPct val="0"/>
              </a:spcAft>
            </a:pPr>
            <a:endParaRPr lang="en-US" altLang="en-US" sz="2000">
              <a:latin typeface="Arial" panose="020B0604020202020204" pitchFamily="34" charset="0"/>
              <a:cs typeface="Arial" panose="020B0604020202020204" pitchFamily="34" charset="0"/>
            </a:endParaRPr>
          </a:p>
          <a:p>
            <a:pPr lvl="1" eaLnBrk="0" fontAlgn="base" hangingPunct="0">
              <a:spcBef>
                <a:spcPct val="0"/>
              </a:spcBef>
              <a:spcAft>
                <a:spcPct val="0"/>
              </a:spcAft>
              <a:buFontTx/>
              <a:buAutoNum type="arabicPeriod"/>
            </a:pPr>
            <a:r>
              <a:rPr lang="en-US" altLang="en-US" sz="2000">
                <a:latin typeface="Arial" panose="020B0604020202020204" pitchFamily="34" charset="0"/>
                <a:cs typeface="Arial" panose="020B0604020202020204" pitchFamily="34" charset="0"/>
              </a:rPr>
              <a:t>    Personal preference for product, brand, or vendor, </a:t>
            </a:r>
            <a:endParaRPr lang="en-US" altLang="en-US" sz="200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 </a:t>
            </a:r>
            <a:endParaRPr lang="en-US" altLang="en-US" sz="2000"/>
          </a:p>
          <a:p>
            <a:pPr lvl="1" eaLnBrk="0" fontAlgn="base" hangingPunct="0">
              <a:spcBef>
                <a:spcPct val="0"/>
              </a:spcBef>
              <a:spcAft>
                <a:spcPct val="0"/>
              </a:spcAft>
              <a:buFontTx/>
              <a:buAutoNum type="arabicPeriod" startAt="2"/>
            </a:pPr>
            <a:r>
              <a:rPr lang="en-US" altLang="en-US" sz="2000">
                <a:latin typeface="Arial" panose="020B0604020202020204" pitchFamily="34" charset="0"/>
                <a:cs typeface="Arial" panose="020B0604020202020204" pitchFamily="34" charset="0"/>
              </a:rPr>
              <a:t>    Vendor performance, or local service, </a:t>
            </a:r>
            <a:endParaRPr lang="en-US" altLang="en-US" sz="200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000">
                <a:latin typeface="Arial" panose="020B0604020202020204" pitchFamily="34" charset="0"/>
                <a:cs typeface="Arial" panose="020B0604020202020204" pitchFamily="34" charset="0"/>
              </a:rPr>
              <a:t> </a:t>
            </a:r>
            <a:endParaRPr lang="en-US" altLang="en-US" sz="2000"/>
          </a:p>
          <a:p>
            <a:pPr lvl="1" eaLnBrk="0" fontAlgn="base" hangingPunct="0">
              <a:spcBef>
                <a:spcPct val="0"/>
              </a:spcBef>
              <a:spcAft>
                <a:spcPct val="0"/>
              </a:spcAft>
              <a:buFontTx/>
              <a:buAutoNum type="arabicPeriod" startAt="3"/>
            </a:pPr>
            <a:r>
              <a:rPr lang="en-US" altLang="en-US" sz="2000">
                <a:latin typeface="Arial" panose="020B0604020202020204" pitchFamily="34" charset="0"/>
                <a:cs typeface="Arial" panose="020B0604020202020204" pitchFamily="34" charset="0"/>
              </a:rPr>
              <a:t>    Features that exceed the minimum specifications, or explanation for the actual   need and/or basic use for the equipment. </a:t>
            </a:r>
            <a:endParaRPr lang="en-US" altLang="en-US" sz="2000">
              <a:solidFill>
                <a:srgbClr val="000000"/>
              </a:solidFill>
              <a:latin typeface="Arial" panose="020B0604020202020204" pitchFamily="34" charset="0"/>
              <a:cs typeface="Arial" panose="020B0604020202020204" pitchFamily="34" charset="0"/>
            </a:endParaRPr>
          </a:p>
          <a:p>
            <a:endParaRPr lang="en-US"/>
          </a:p>
        </p:txBody>
      </p:sp>
      <p:sp>
        <p:nvSpPr>
          <p:cNvPr id="29" name="Rectangle 5" title="e">
            <a:extLst>
              <a:ext uri="{C183D7F6-B498-43B3-948B-1728B52AA6E4}">
                <adec:decorative xmlns="" xmlns:adec="http://schemas.microsoft.com/office/drawing/2017/decorative" val="1"/>
              </a:ext>
            </a:extLst>
          </p:cNvPr>
          <p:cNvSpPr>
            <a:spLocks noChangeArrowheads="1"/>
          </p:cNvSpPr>
          <p:nvPr/>
        </p:nvSpPr>
        <p:spPr bwMode="auto">
          <a:xfrm>
            <a:off x="1638300" y="-245143"/>
            <a:ext cx="387927" cy="29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p:txBody>
      </p:sp>
      <p:sp>
        <p:nvSpPr>
          <p:cNvPr id="30" name="AutoShape 6" title="f">
            <a:extLst>
              <a:ext uri="{C183D7F6-B498-43B3-948B-1728B52AA6E4}">
                <adec:decorative xmlns="" xmlns:adec="http://schemas.microsoft.com/office/drawing/2017/decorative" val="1"/>
              </a:ext>
            </a:extLst>
          </p:cNvPr>
          <p:cNvSpPr>
            <a:spLocks noChangeAspect="1" noChangeArrowheads="1"/>
          </p:cNvSpPr>
          <p:nvPr/>
        </p:nvSpPr>
        <p:spPr bwMode="auto">
          <a:xfrm>
            <a:off x="1670050" y="-9657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title="as">
            <a:extLst>
              <a:ext uri="{C183D7F6-B498-43B3-948B-1728B52AA6E4}">
                <adec:decorative xmlns="" xmlns:adec="http://schemas.microsoft.com/office/drawing/2017/decorative" val="1"/>
              </a:ext>
            </a:extLst>
          </p:cNvPr>
          <p:cNvSpPr/>
          <p:nvPr/>
        </p:nvSpPr>
        <p:spPr>
          <a:xfrm>
            <a:off x="9128692" y="484340"/>
            <a:ext cx="1043600" cy="901240"/>
          </a:xfrm>
          <a:custGeom>
            <a:avLst/>
            <a:gdLst/>
            <a:ahLst/>
            <a:cxnLst/>
            <a:rect l="l" t="t" r="r" b="b"/>
            <a:pathLst>
              <a:path w="580823" h="578147">
                <a:moveTo>
                  <a:pt x="0" y="0"/>
                </a:moveTo>
                <a:lnTo>
                  <a:pt x="580823" y="0"/>
                </a:lnTo>
                <a:lnTo>
                  <a:pt x="580823" y="578147"/>
                </a:lnTo>
                <a:lnTo>
                  <a:pt x="0" y="5781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w="38100" cap="sq">
            <a:solidFill>
              <a:srgbClr val="000000"/>
            </a:solidFill>
            <a:prstDash val="solid"/>
            <a:miter/>
          </a:ln>
        </p:spPr>
        <p:txBody>
          <a:bodyPr/>
          <a:lstStyle/>
          <a:p>
            <a:endParaRPr lang="en-US"/>
          </a:p>
        </p:txBody>
      </p:sp>
      <p:sp>
        <p:nvSpPr>
          <p:cNvPr id="33" name="TextBox 32"/>
          <p:cNvSpPr txBox="1"/>
          <p:nvPr/>
        </p:nvSpPr>
        <p:spPr>
          <a:xfrm>
            <a:off x="914400" y="457200"/>
            <a:ext cx="7315200" cy="914400"/>
          </a:xfrm>
          <a:prstGeom prst="rect">
            <a:avLst/>
          </a:prstGeom>
          <a:noFill/>
        </p:spPr>
        <p:txBody>
          <a:bodyPr wrap="none">
            <a:spAutoFit/>
          </a:bodyPr>
          <a:lstStyle/>
          <a:p>
            <a:r>
              <a:t>Slide 5</a:t>
            </a:r>
          </a:p>
        </p:txBody>
      </p:sp>
      <p:sp>
        <p:nvSpPr>
          <p:cNvPr id="4" name="TextBox 123">
            <a:extLst>
              <a:ext uri="{FF2B5EF4-FFF2-40B4-BE49-F238E27FC236}">
                <a16:creationId xmlns:a16="http://schemas.microsoft.com/office/drawing/2014/main" id="{F05CF4E5-E90E-C8B2-A1B6-4A186C63526F}"/>
              </a:ext>
              <a:ext uri="{C183D7F6-B498-43B3-948B-1728B52AA6E4}">
                <adec:decorative xmlns="" xmlns:adec="http://schemas.microsoft.com/office/drawing/2017/decorative" val="1"/>
              </a:ext>
            </a:extLst>
          </p:cNvPr>
          <p:cNvSpPr txBox="1"/>
          <p:nvPr/>
        </p:nvSpPr>
        <p:spPr>
          <a:xfrm>
            <a:off x="8932128" y="10033199"/>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805565159"/>
      </p:ext>
    </p:extLst>
  </p:cSld>
  <p:clrMapOvr>
    <a:masterClrMapping/>
  </p:clrMapOvr>
  <p:transition spd="slow" advClick="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 xmlns:adec="http://schemas.microsoft.com/office/drawing/2017/decorative" val="1"/>
              </a:ext>
            </a:extLst>
          </p:cNvPr>
          <p:cNvSpPr/>
          <p:nvPr/>
        </p:nvSpPr>
        <p:spPr>
          <a:xfrm>
            <a:off x="620330" y="9177362"/>
            <a:ext cx="2646068" cy="479460"/>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grpSp>
        <p:nvGrpSpPr>
          <p:cNvPr id="5" name="Group 5" title="asdf">
            <a:extLst>
              <a:ext uri="{C183D7F6-B498-43B3-948B-1728B52AA6E4}">
                <adec:decorative xmlns="" xmlns:adec="http://schemas.microsoft.com/office/drawing/2017/decorative" val="1"/>
              </a:ext>
            </a:extLst>
          </p:cNvPr>
          <p:cNvGrpSpPr/>
          <p:nvPr/>
        </p:nvGrpSpPr>
        <p:grpSpPr>
          <a:xfrm>
            <a:off x="3797651" y="888294"/>
            <a:ext cx="12669647" cy="8783461"/>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8" name="AutoShape 8" title="ff">
            <a:extLst>
              <a:ext uri="{C183D7F6-B498-43B3-948B-1728B52AA6E4}">
                <adec:decorative xmlns="" xmlns:adec="http://schemas.microsoft.com/office/drawing/2017/decorative" val="1"/>
              </a:ext>
            </a:extLst>
          </p:cNvPr>
          <p:cNvSpPr/>
          <p:nvPr/>
        </p:nvSpPr>
        <p:spPr>
          <a:xfrm>
            <a:off x="3819958" y="2502110"/>
            <a:ext cx="12634005" cy="0"/>
          </a:xfrm>
          <a:prstGeom prst="line">
            <a:avLst/>
          </a:prstGeom>
          <a:ln w="19050" cap="flat">
            <a:solidFill>
              <a:srgbClr val="000000"/>
            </a:solidFill>
            <a:prstDash val="solid"/>
            <a:headEnd type="none" w="sm" len="sm"/>
            <a:tailEnd type="none" w="sm" len="sm"/>
          </a:ln>
        </p:spPr>
        <p:txBody>
          <a:bodyPr/>
          <a:lstStyle/>
          <a:p>
            <a:endParaRPr lang="en-US"/>
          </a:p>
        </p:txBody>
      </p:sp>
      <p:sp>
        <p:nvSpPr>
          <p:cNvPr id="9" name="Freeform 9" title="dsf">
            <a:extLst>
              <a:ext uri="{C183D7F6-B498-43B3-948B-1728B52AA6E4}">
                <adec:decorative xmlns="" xmlns:adec="http://schemas.microsoft.com/office/drawing/2017/decorative" val="1"/>
              </a:ext>
            </a:extLst>
          </p:cNvPr>
          <p:cNvSpPr/>
          <p:nvPr/>
        </p:nvSpPr>
        <p:spPr>
          <a:xfrm>
            <a:off x="3917011" y="2019293"/>
            <a:ext cx="1139111" cy="338379"/>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1" name="TextBox 11">
            <a:extLst>
              <a:ext uri="{C183D7F6-B498-43B3-948B-1728B52AA6E4}">
                <adec:decorative xmlns="" xmlns:adec="http://schemas.microsoft.com/office/drawing/2017/decorative" val="1"/>
              </a:ext>
            </a:extLst>
          </p:cNvPr>
          <p:cNvSpPr txBox="1"/>
          <p:nvPr/>
        </p:nvSpPr>
        <p:spPr>
          <a:xfrm>
            <a:off x="4486566" y="4184890"/>
            <a:ext cx="11534145" cy="5232202"/>
          </a:xfrm>
          <a:prstGeom prst="rect">
            <a:avLst/>
          </a:prstGeom>
        </p:spPr>
        <p:txBody>
          <a:bodyPr wrap="square" lIns="0" tIns="0" rIns="0" bIns="0" rtlCol="0" anchor="t">
            <a:spAutoFit/>
          </a:bodyPr>
          <a:lstStyle/>
          <a:p>
            <a:pPr>
              <a:lnSpc>
                <a:spcPct val="150000"/>
              </a:lnSpc>
            </a:pPr>
            <a:r>
              <a:rPr lang="en-US" sz="2000" b="1" u="sng" dirty="0">
                <a:latin typeface="Arial" panose="020B0604020202020204" pitchFamily="34" charset="0"/>
                <a:cs typeface="Arial" panose="020B0604020202020204" pitchFamily="34" charset="0"/>
              </a:rPr>
              <a:t>Professional Services:</a:t>
            </a:r>
            <a:r>
              <a:rPr lang="en-US" sz="2000" b="1" dirty="0">
                <a:latin typeface="Arial" panose="020B0604020202020204" pitchFamily="34" charset="0"/>
                <a:cs typeface="Arial" panose="020B0604020202020204" pitchFamily="34" charset="0"/>
              </a:rPr>
              <a:t> </a:t>
            </a:r>
          </a:p>
          <a:p>
            <a:pPr>
              <a:lnSpc>
                <a:spcPct val="150000"/>
              </a:lnSpc>
            </a:pPr>
            <a:r>
              <a:rPr lang="en-US" sz="2000" dirty="0">
                <a:latin typeface="Arial" panose="020B0604020202020204" pitchFamily="34" charset="0"/>
                <a:cs typeface="Arial" panose="020B0604020202020204" pitchFamily="34" charset="0"/>
              </a:rPr>
              <a:t>Pursuant to Government Code Section 4525 et seq., Professional Services include private architectural, landscape architectural, engineering, environmental, land surveying, or construction project management firms and are procured by issuing an RFQ and, if elected, an RFP. (see section II.F and G of the Purchasing Guide). </a:t>
            </a:r>
          </a:p>
          <a:p>
            <a:endParaRPr lang="en-US" sz="2000" dirty="0">
              <a:latin typeface="Arial" panose="020B0604020202020204" pitchFamily="34" charset="0"/>
              <a:cs typeface="Arial" panose="020B0604020202020204" pitchFamily="34" charset="0"/>
            </a:endParaRPr>
          </a:p>
          <a:p>
            <a:r>
              <a:rPr lang="en-US" sz="2000" b="1" i="1" u="sng" dirty="0">
                <a:latin typeface="Arial" panose="020B0604020202020204" pitchFamily="34" charset="0"/>
                <a:cs typeface="Arial" panose="020B0604020202020204" pitchFamily="34" charset="0"/>
              </a:rPr>
              <a:t>Special Services:</a:t>
            </a:r>
            <a:endParaRPr lang="en-US" sz="2000" dirty="0">
              <a:latin typeface="Arial" panose="020B0604020202020204" pitchFamily="34" charset="0"/>
              <a:cs typeface="Arial" panose="020B0604020202020204" pitchFamily="34" charset="0"/>
            </a:endParaRPr>
          </a:p>
          <a:p>
            <a:pPr>
              <a:lnSpc>
                <a:spcPct val="150000"/>
              </a:lnSpc>
            </a:pPr>
            <a:r>
              <a:rPr lang="en-US" sz="2000" dirty="0">
                <a:latin typeface="Arial" panose="020B0604020202020204" pitchFamily="34" charset="0"/>
                <a:cs typeface="Arial" panose="020B0604020202020204" pitchFamily="34" charset="0"/>
              </a:rPr>
              <a:t>Pursuant to Government Code Section </a:t>
            </a:r>
            <a:r>
              <a:rPr lang="en-US" sz="2000" dirty="0" smtClean="0">
                <a:latin typeface="Arial" panose="020B0604020202020204" pitchFamily="34" charset="0"/>
                <a:cs typeface="Arial" panose="020B0604020202020204" pitchFamily="34" charset="0"/>
              </a:rPr>
              <a:t>53060, </a:t>
            </a:r>
            <a:r>
              <a:rPr lang="en-US" sz="2000" dirty="0">
                <a:latin typeface="Arial" panose="020B0604020202020204" pitchFamily="34" charset="0"/>
                <a:cs typeface="Arial" panose="020B0604020202020204" pitchFamily="34" charset="0"/>
              </a:rPr>
              <a:t>Special Services are defined as services and advice in financial, economic, accounting, engineering, legal, or administrative matters performed by persons are specially trained and experienced and competent to perform the special services required and are procured by issuing an </a:t>
            </a:r>
            <a:r>
              <a:rPr lang="en-US" sz="2000" dirty="0" smtClean="0">
                <a:latin typeface="Arial" panose="020B0604020202020204" pitchFamily="34" charset="0"/>
                <a:cs typeface="Arial" panose="020B0604020202020204" pitchFamily="34" charset="0"/>
              </a:rPr>
              <a:t>RFP, except </a:t>
            </a:r>
            <a:r>
              <a:rPr lang="en-US" sz="2000" dirty="0">
                <a:latin typeface="Arial" panose="020B0604020202020204" pitchFamily="34" charset="0"/>
                <a:cs typeface="Arial" panose="020B0604020202020204" pitchFamily="34" charset="0"/>
              </a:rPr>
              <a:t>when </a:t>
            </a:r>
            <a:r>
              <a:rPr lang="en-US" sz="2000" dirty="0" smtClean="0">
                <a:latin typeface="Arial" panose="020B0604020202020204" pitchFamily="34" charset="0"/>
                <a:cs typeface="Arial" panose="020B0604020202020204" pitchFamily="34" charset="0"/>
              </a:rPr>
              <a:t>total amount of services are </a:t>
            </a:r>
            <a:r>
              <a:rPr lang="en-US" sz="2000" b="1" dirty="0" smtClean="0">
                <a:latin typeface="Arial" panose="020B0604020202020204" pitchFamily="34" charset="0"/>
                <a:cs typeface="Arial" panose="020B0604020202020204" pitchFamily="34" charset="0"/>
              </a:rPr>
              <a:t>$60,000 </a:t>
            </a:r>
            <a:r>
              <a:rPr lang="en-US" sz="2000" b="1" dirty="0">
                <a:latin typeface="Arial" panose="020B0604020202020204" pitchFamily="34" charset="0"/>
                <a:cs typeface="Arial" panose="020B0604020202020204" pitchFamily="34" charset="0"/>
              </a:rPr>
              <a:t>or </a:t>
            </a:r>
            <a:r>
              <a:rPr lang="en-US" sz="2000" b="1" dirty="0" smtClean="0">
                <a:latin typeface="Arial" panose="020B0604020202020204" pitchFamily="34" charset="0"/>
                <a:cs typeface="Arial" panose="020B0604020202020204" pitchFamily="34" charset="0"/>
              </a:rPr>
              <a:t>less in any given fiscal year.</a:t>
            </a:r>
            <a:r>
              <a:rPr lang="en-US" sz="2000" b="1" dirty="0">
                <a:latin typeface="Arial" panose="020B0604020202020204" pitchFamily="34" charset="0"/>
                <a:cs typeface="Arial" panose="020B0604020202020204" pitchFamily="34" charset="0"/>
              </a:rPr>
              <a:t> </a:t>
            </a:r>
            <a:endParaRPr lang="en-US" sz="2000" b="1" dirty="0">
              <a:solidFill>
                <a:srgbClr val="000000"/>
              </a:solidFill>
              <a:latin typeface="Arial" panose="020B0604020202020204" pitchFamily="34" charset="0"/>
              <a:ea typeface="Nourd Light Bold"/>
              <a:cs typeface="Arial" panose="020B0604020202020204" pitchFamily="34" charset="0"/>
              <a:sym typeface="Nourd Light Bold"/>
            </a:endParaRPr>
          </a:p>
        </p:txBody>
      </p:sp>
      <p:sp>
        <p:nvSpPr>
          <p:cNvPr id="17" name="TextBox 17">
            <a:extLst>
              <a:ext uri="{C183D7F6-B498-43B3-948B-1728B52AA6E4}">
                <adec:decorative xmlns="" xmlns:adec="http://schemas.microsoft.com/office/drawing/2017/decorative" val="1"/>
              </a:ext>
            </a:extLst>
          </p:cNvPr>
          <p:cNvSpPr txBox="1">
            <a:spLocks noGrp="1"/>
          </p:cNvSpPr>
          <p:nvPr>
            <p:ph type="title" idx="4294967295"/>
          </p:nvPr>
        </p:nvSpPr>
        <p:spPr>
          <a:xfrm>
            <a:off x="6217417" y="2754395"/>
            <a:ext cx="7417734"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SPECIAL OR PROFESSIONAL SERVICES</a:t>
            </a:r>
          </a:p>
        </p:txBody>
      </p:sp>
      <p:sp>
        <p:nvSpPr>
          <p:cNvPr id="18" name="AutoShape 18" title="df">
            <a:extLst>
              <a:ext uri="{C183D7F6-B498-43B3-948B-1728B52AA6E4}">
                <adec:decorative xmlns="" xmlns:adec="http://schemas.microsoft.com/office/drawing/2017/decorative" val="1"/>
              </a:ext>
            </a:extLst>
          </p:cNvPr>
          <p:cNvSpPr/>
          <p:nvPr/>
        </p:nvSpPr>
        <p:spPr>
          <a:xfrm>
            <a:off x="4703544" y="4033149"/>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9" name="Freeform 38" title="c">
            <a:extLst>
              <a:ext uri="{C183D7F6-B498-43B3-948B-1728B52AA6E4}">
                <adec:decorative xmlns="" xmlns:adec="http://schemas.microsoft.com/office/drawing/2017/decorative" val="1"/>
              </a:ext>
            </a:extLst>
          </p:cNvPr>
          <p:cNvSpPr/>
          <p:nvPr/>
        </p:nvSpPr>
        <p:spPr>
          <a:xfrm>
            <a:off x="9559363" y="1037787"/>
            <a:ext cx="1388549" cy="1396398"/>
          </a:xfrm>
          <a:custGeom>
            <a:avLst/>
            <a:gdLst/>
            <a:ahLst/>
            <a:cxnLst/>
            <a:rect l="l" t="t" r="r" b="b"/>
            <a:pathLst>
              <a:path w="571401" h="714252">
                <a:moveTo>
                  <a:pt x="0" y="0"/>
                </a:moveTo>
                <a:lnTo>
                  <a:pt x="571401" y="0"/>
                </a:lnTo>
                <a:lnTo>
                  <a:pt x="571401" y="714252"/>
                </a:lnTo>
                <a:lnTo>
                  <a:pt x="0" y="71425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a:solidFill>
              <a:schemeClr val="tx1"/>
            </a:solidFill>
          </a:ln>
        </p:spPr>
        <p:txBody>
          <a:bodyPr/>
          <a:lstStyle/>
          <a:p>
            <a:endParaRPr lang="en-US"/>
          </a:p>
        </p:txBody>
      </p:sp>
      <p:sp>
        <p:nvSpPr>
          <p:cNvPr id="20" name="TextBox 19"/>
          <p:cNvSpPr txBox="1"/>
          <p:nvPr/>
        </p:nvSpPr>
        <p:spPr>
          <a:xfrm>
            <a:off x="914400" y="457200"/>
            <a:ext cx="7315200" cy="914400"/>
          </a:xfrm>
          <a:prstGeom prst="rect">
            <a:avLst/>
          </a:prstGeom>
          <a:noFill/>
        </p:spPr>
        <p:txBody>
          <a:bodyPr wrap="none">
            <a:spAutoFit/>
          </a:bodyPr>
          <a:lstStyle/>
          <a:p>
            <a:r>
              <a:t>Slide 6</a:t>
            </a:r>
          </a:p>
        </p:txBody>
      </p:sp>
      <p:sp>
        <p:nvSpPr>
          <p:cNvPr id="4" name="TextBox 123">
            <a:extLst>
              <a:ext uri="{FF2B5EF4-FFF2-40B4-BE49-F238E27FC236}">
                <a16:creationId xmlns:a16="http://schemas.microsoft.com/office/drawing/2014/main" id="{9A35A901-7C13-1147-02BB-EA36EAE6C61C}"/>
              </a:ext>
              <a:ext uri="{C183D7F6-B498-43B3-948B-1728B52AA6E4}">
                <adec:decorative xmlns="" xmlns:adec="http://schemas.microsoft.com/office/drawing/2017/decorative" val="1"/>
              </a:ext>
            </a:extLst>
          </p:cNvPr>
          <p:cNvSpPr txBox="1"/>
          <p:nvPr/>
        </p:nvSpPr>
        <p:spPr>
          <a:xfrm>
            <a:off x="9722351" y="9948532"/>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3152990650"/>
      </p:ext>
    </p:extLst>
  </p:cSld>
  <p:clrMapOvr>
    <a:masterClrMapping/>
  </p:clrMapOvr>
  <p:transition spd="slow"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hlinkClick r:id="rId2" action="ppaction://hlinksldjump"/>
            <a:extLst>
              <a:ext uri="{C183D7F6-B498-43B3-948B-1728B52AA6E4}">
                <adec:decorative xmlns="" xmlns:adec="http://schemas.microsoft.com/office/drawing/2017/decorative" val="1"/>
              </a:ext>
            </a:extLst>
          </p:cNvPr>
          <p:cNvSpPr/>
          <p:nvPr/>
        </p:nvSpPr>
        <p:spPr>
          <a:xfrm>
            <a:off x="15426909" y="9201443"/>
            <a:ext cx="2646068" cy="417460"/>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r>
              <a:rPr lang="en-US" b="1"/>
              <a:t>BACK TO PREVIOUS PAGE</a:t>
            </a:r>
          </a:p>
        </p:txBody>
      </p:sp>
      <p:grpSp>
        <p:nvGrpSpPr>
          <p:cNvPr id="5" name="Group 5" title="d">
            <a:extLst>
              <a:ext uri="{C183D7F6-B498-43B3-948B-1728B52AA6E4}">
                <adec:decorative xmlns="" xmlns:adec="http://schemas.microsoft.com/office/drawing/2017/decorative" val="1"/>
              </a:ext>
            </a:extLst>
          </p:cNvPr>
          <p:cNvGrpSpPr/>
          <p:nvPr/>
        </p:nvGrpSpPr>
        <p:grpSpPr>
          <a:xfrm>
            <a:off x="1952648" y="1245810"/>
            <a:ext cx="12754313" cy="8409381"/>
            <a:chOff x="0" y="0"/>
            <a:chExt cx="3359161" cy="2100776"/>
          </a:xfrm>
        </p:grpSpPr>
        <p:sp>
          <p:nvSpPr>
            <p:cNvPr id="6" name="Freeform 6"/>
            <p:cNvSpPr/>
            <p:nvPr/>
          </p:nvSpPr>
          <p:spPr>
            <a:xfrm>
              <a:off x="0" y="0"/>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9" name="Freeform 9" title="d">
            <a:extLst>
              <a:ext uri="{C183D7F6-B498-43B3-948B-1728B52AA6E4}">
                <adec:decorative xmlns="" xmlns:adec="http://schemas.microsoft.com/office/drawing/2017/decorative" val="1"/>
              </a:ext>
            </a:extLst>
          </p:cNvPr>
          <p:cNvSpPr/>
          <p:nvPr/>
        </p:nvSpPr>
        <p:spPr>
          <a:xfrm>
            <a:off x="2110499" y="2011879"/>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1" name="TextBox 11">
            <a:extLst>
              <a:ext uri="{C183D7F6-B498-43B3-948B-1728B52AA6E4}">
                <adec:decorative xmlns="" xmlns:adec="http://schemas.microsoft.com/office/drawing/2017/decorative" val="1"/>
              </a:ext>
            </a:extLst>
          </p:cNvPr>
          <p:cNvSpPr txBox="1"/>
          <p:nvPr/>
        </p:nvSpPr>
        <p:spPr>
          <a:xfrm>
            <a:off x="5658138" y="3334960"/>
            <a:ext cx="10755969" cy="7861126"/>
          </a:xfrm>
          <a:prstGeom prst="rect">
            <a:avLst/>
          </a:prstGeom>
        </p:spPr>
        <p:txBody>
          <a:bodyPr lIns="0" tIns="0" rIns="0" bIns="0" rtlCol="0" anchor="t">
            <a:spAutoFit/>
          </a:bodyPr>
          <a:lstStyle/>
          <a:p>
            <a:pPr algn="l">
              <a:lnSpc>
                <a:spcPts val="3506"/>
              </a:lnSpc>
            </a:pPr>
            <a:endParaRPr/>
          </a:p>
          <a:p>
            <a:pPr algn="l">
              <a:lnSpc>
                <a:spcPts val="3506"/>
              </a:lnSpc>
            </a:pPr>
            <a:endParaRPr/>
          </a:p>
          <a:p>
            <a:pPr algn="just">
              <a:lnSpc>
                <a:spcPts val="2504"/>
              </a:lnSpc>
            </a:pPr>
            <a:r>
              <a:rPr lang="en-US" sz="2000" b="1">
                <a:solidFill>
                  <a:srgbClr val="000000"/>
                </a:solidFill>
                <a:latin typeface="Nourd Light Bold"/>
                <a:ea typeface="Nourd Light Bold"/>
                <a:cs typeface="Nourd Light Bold"/>
                <a:sym typeface="Nourd Light Bold"/>
              </a:rPr>
              <a:t>Buyer must verify the following: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Original procurement subject to piggybacking </a:t>
            </a:r>
          </a:p>
          <a:p>
            <a:pPr algn="just">
              <a:lnSpc>
                <a:spcPts val="2504"/>
              </a:lnSpc>
            </a:pPr>
            <a:r>
              <a:rPr lang="en-US" sz="2000" b="1">
                <a:solidFill>
                  <a:srgbClr val="000000"/>
                </a:solidFill>
                <a:latin typeface="Nourd Light Bold"/>
                <a:ea typeface="Nourd Light Bold"/>
                <a:cs typeface="Nourd Light Bold"/>
                <a:sym typeface="Nourd Light Bold"/>
              </a:rPr>
              <a:t>by other agencies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District is within scope of public agencies allowed </a:t>
            </a:r>
          </a:p>
          <a:p>
            <a:pPr algn="just">
              <a:lnSpc>
                <a:spcPts val="2504"/>
              </a:lnSpc>
            </a:pPr>
            <a:r>
              <a:rPr lang="en-US" sz="2000" b="1">
                <a:solidFill>
                  <a:srgbClr val="000000"/>
                </a:solidFill>
                <a:latin typeface="Nourd Light Bold"/>
                <a:ea typeface="Nourd Light Bold"/>
                <a:cs typeface="Nourd Light Bold"/>
                <a:sym typeface="Nourd Light Bold"/>
              </a:rPr>
              <a:t>to procure from piggyback contract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Successful bidder confirmed in proposal that </a:t>
            </a:r>
          </a:p>
          <a:p>
            <a:pPr algn="just">
              <a:lnSpc>
                <a:spcPts val="2504"/>
              </a:lnSpc>
            </a:pPr>
            <a:r>
              <a:rPr lang="en-US" sz="2000" b="1">
                <a:solidFill>
                  <a:srgbClr val="000000"/>
                </a:solidFill>
                <a:latin typeface="Nourd Light Bold"/>
                <a:ea typeface="Nourd Light Bold"/>
                <a:cs typeface="Nourd Light Bold"/>
                <a:sym typeface="Nourd Light Bold"/>
              </a:rPr>
              <a:t>piggybacking allowed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r>
              <a:rPr lang="en-US" sz="2000" b="1">
                <a:solidFill>
                  <a:srgbClr val="000000"/>
                </a:solidFill>
                <a:latin typeface="Nourd Light Bold"/>
                <a:ea typeface="Nourd Light Bold"/>
                <a:cs typeface="Nourd Light Bold"/>
                <a:sym typeface="Nourd Light Bold"/>
              </a:rPr>
              <a:t>Action of issuing agency governing board to award </a:t>
            </a:r>
          </a:p>
          <a:p>
            <a:pPr algn="just">
              <a:lnSpc>
                <a:spcPts val="2504"/>
              </a:lnSpc>
            </a:pPr>
            <a:r>
              <a:rPr lang="en-US" sz="2000" b="1">
                <a:solidFill>
                  <a:srgbClr val="000000"/>
                </a:solidFill>
                <a:latin typeface="Nourd Light Bold"/>
                <a:ea typeface="Nourd Light Bold"/>
                <a:cs typeface="Nourd Light Bold"/>
                <a:sym typeface="Nourd Light Bold"/>
              </a:rPr>
              <a:t>piggyback contract </a:t>
            </a:r>
          </a:p>
          <a:p>
            <a:pPr algn="just">
              <a:lnSpc>
                <a:spcPts val="2504"/>
              </a:lnSpc>
            </a:pPr>
            <a:endParaRPr lang="en-US" sz="2000" b="1">
              <a:solidFill>
                <a:srgbClr val="000000"/>
              </a:solidFill>
              <a:latin typeface="Nourd Light Bold"/>
              <a:ea typeface="Nourd Light Bold"/>
              <a:cs typeface="Nourd Light Bold"/>
              <a:sym typeface="Nourd Light Bold"/>
            </a:endParaRPr>
          </a:p>
          <a:p>
            <a:pPr algn="just">
              <a:lnSpc>
                <a:spcPts val="2504"/>
              </a:lnSpc>
            </a:pPr>
            <a:endParaRPr lang="en-US" sz="2504" b="1">
              <a:solidFill>
                <a:srgbClr val="000000"/>
              </a:solidFill>
              <a:latin typeface="Nourd Light Bold"/>
              <a:ea typeface="Nourd Light Bold"/>
              <a:cs typeface="Nourd Light Bold"/>
              <a:sym typeface="Nourd Light Bold"/>
            </a:endParaRPr>
          </a:p>
          <a:p>
            <a:pPr algn="just">
              <a:lnSpc>
                <a:spcPts val="1954"/>
              </a:lnSpc>
            </a:pPr>
            <a:r>
              <a:rPr lang="en-US" sz="1954" b="1">
                <a:solidFill>
                  <a:srgbClr val="000000"/>
                </a:solidFill>
                <a:latin typeface="Nourd Light Bold"/>
                <a:ea typeface="Nourd Light Bold"/>
                <a:cs typeface="Nourd Light Bold"/>
                <a:sym typeface="Nourd Light Bold"/>
              </a:rPr>
              <a:t>(IF YOU DO NOT MEET THESE REQUIREMENTS, </a:t>
            </a:r>
          </a:p>
          <a:p>
            <a:pPr algn="just">
              <a:lnSpc>
                <a:spcPts val="1954"/>
              </a:lnSpc>
            </a:pPr>
            <a:r>
              <a:rPr lang="en-US" sz="1954" b="1">
                <a:solidFill>
                  <a:srgbClr val="000000"/>
                </a:solidFill>
                <a:latin typeface="Nourd Light Bold"/>
                <a:ea typeface="Nourd Light Bold"/>
                <a:cs typeface="Nourd Light Bold"/>
                <a:sym typeface="Nourd Light Bold"/>
              </a:rPr>
              <a:t>YOU MUST COMPLETE THE APPLICABLE QUOTE/BID REQUIREMENTS)</a:t>
            </a: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3506"/>
              </a:lnSpc>
            </a:pPr>
            <a:endParaRPr lang="en-US" sz="1954" b="1">
              <a:solidFill>
                <a:srgbClr val="000000"/>
              </a:solidFill>
              <a:latin typeface="Nourd Light Bold"/>
              <a:ea typeface="Nourd Light Bold"/>
              <a:cs typeface="Nourd Light Bold"/>
              <a:sym typeface="Nourd Light Bold"/>
            </a:endParaRPr>
          </a:p>
          <a:p>
            <a:pPr algn="l">
              <a:lnSpc>
                <a:spcPts val="2349"/>
              </a:lnSpc>
            </a:pPr>
            <a:endParaRPr lang="en-US" sz="1954" b="1">
              <a:solidFill>
                <a:srgbClr val="000000"/>
              </a:solidFill>
              <a:latin typeface="Nourd Light Bold"/>
              <a:ea typeface="Nourd Light Bold"/>
              <a:cs typeface="Nourd Light Bold"/>
              <a:sym typeface="Nourd Light Bold"/>
            </a:endParaRPr>
          </a:p>
        </p:txBody>
      </p:sp>
      <p:sp>
        <p:nvSpPr>
          <p:cNvPr id="12" name="Freeform 12" title="f">
            <a:extLst>
              <a:ext uri="{C183D7F6-B498-43B3-948B-1728B52AA6E4}">
                <adec:decorative xmlns="" xmlns:adec="http://schemas.microsoft.com/office/drawing/2017/decorative" val="1"/>
              </a:ext>
            </a:extLst>
          </p:cNvPr>
          <p:cNvSpPr/>
          <p:nvPr/>
        </p:nvSpPr>
        <p:spPr>
          <a:xfrm>
            <a:off x="4952704" y="4141256"/>
            <a:ext cx="603803" cy="550970"/>
          </a:xfrm>
          <a:custGeom>
            <a:avLst/>
            <a:gdLst/>
            <a:ahLst/>
            <a:cxnLst/>
            <a:rect l="l" t="t" r="r" b="b"/>
            <a:pathLst>
              <a:path w="603803" h="550970">
                <a:moveTo>
                  <a:pt x="0" y="0"/>
                </a:moveTo>
                <a:lnTo>
                  <a:pt x="603803" y="0"/>
                </a:lnTo>
                <a:lnTo>
                  <a:pt x="603803" y="550970"/>
                </a:lnTo>
                <a:lnTo>
                  <a:pt x="0" y="55097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3" name="Freeform 13" title="s">
            <a:extLst>
              <a:ext uri="{C183D7F6-B498-43B3-948B-1728B52AA6E4}">
                <adec:decorative xmlns="" xmlns:adec="http://schemas.microsoft.com/office/drawing/2017/decorative" val="1"/>
              </a:ext>
            </a:extLst>
          </p:cNvPr>
          <p:cNvSpPr/>
          <p:nvPr/>
        </p:nvSpPr>
        <p:spPr>
          <a:xfrm>
            <a:off x="4952704" y="4914081"/>
            <a:ext cx="603803" cy="550970"/>
          </a:xfrm>
          <a:custGeom>
            <a:avLst/>
            <a:gdLst/>
            <a:ahLst/>
            <a:cxnLst/>
            <a:rect l="l" t="t" r="r" b="b"/>
            <a:pathLst>
              <a:path w="603803" h="550970">
                <a:moveTo>
                  <a:pt x="0" y="0"/>
                </a:moveTo>
                <a:lnTo>
                  <a:pt x="603803" y="0"/>
                </a:lnTo>
                <a:lnTo>
                  <a:pt x="603803" y="550970"/>
                </a:lnTo>
                <a:lnTo>
                  <a:pt x="0" y="55097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4" name="Freeform 14" title="g">
            <a:extLst>
              <a:ext uri="{C183D7F6-B498-43B3-948B-1728B52AA6E4}">
                <adec:decorative xmlns="" xmlns:adec="http://schemas.microsoft.com/office/drawing/2017/decorative" val="1"/>
              </a:ext>
            </a:extLst>
          </p:cNvPr>
          <p:cNvSpPr/>
          <p:nvPr/>
        </p:nvSpPr>
        <p:spPr>
          <a:xfrm>
            <a:off x="4952703" y="5811232"/>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5" name="Freeform 15" title="c">
            <a:extLst>
              <a:ext uri="{C183D7F6-B498-43B3-948B-1728B52AA6E4}">
                <adec:decorative xmlns="" xmlns:adec="http://schemas.microsoft.com/office/drawing/2017/decorative" val="1"/>
              </a:ext>
            </a:extLst>
          </p:cNvPr>
          <p:cNvSpPr/>
          <p:nvPr/>
        </p:nvSpPr>
        <p:spPr>
          <a:xfrm>
            <a:off x="4952703" y="6763372"/>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r>
              <a:rPr lang="en-US"/>
              <a:t>c</a:t>
            </a:r>
          </a:p>
        </p:txBody>
      </p:sp>
      <p:sp>
        <p:nvSpPr>
          <p:cNvPr id="16" name="Freeform 16" title="df">
            <a:extLst>
              <a:ext uri="{C183D7F6-B498-43B3-948B-1728B52AA6E4}">
                <adec:decorative xmlns="" xmlns:adec="http://schemas.microsoft.com/office/drawing/2017/decorative" val="1"/>
              </a:ext>
            </a:extLst>
          </p:cNvPr>
          <p:cNvSpPr/>
          <p:nvPr/>
        </p:nvSpPr>
        <p:spPr>
          <a:xfrm>
            <a:off x="4568855" y="8837014"/>
            <a:ext cx="817390" cy="691667"/>
          </a:xfrm>
          <a:custGeom>
            <a:avLst/>
            <a:gdLst/>
            <a:ahLst/>
            <a:cxnLst/>
            <a:rect l="l" t="t" r="r" b="b"/>
            <a:pathLst>
              <a:path w="731715" h="609319">
                <a:moveTo>
                  <a:pt x="0" y="0"/>
                </a:moveTo>
                <a:lnTo>
                  <a:pt x="731715" y="0"/>
                </a:lnTo>
                <a:lnTo>
                  <a:pt x="731715" y="609319"/>
                </a:lnTo>
                <a:lnTo>
                  <a:pt x="0" y="60931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38100" cap="sq">
            <a:solidFill>
              <a:srgbClr val="000000"/>
            </a:solidFill>
            <a:prstDash val="solid"/>
            <a:miter/>
          </a:ln>
        </p:spPr>
        <p:txBody>
          <a:bodyPr/>
          <a:lstStyle/>
          <a:p>
            <a:endParaRPr lang="en-US"/>
          </a:p>
        </p:txBody>
      </p:sp>
      <p:sp>
        <p:nvSpPr>
          <p:cNvPr id="17" name="TextBox 17">
            <a:extLst>
              <a:ext uri="{C183D7F6-B498-43B3-948B-1728B52AA6E4}">
                <adec:decorative xmlns="" xmlns:adec="http://schemas.microsoft.com/office/drawing/2017/decorative" val="1"/>
              </a:ext>
            </a:extLst>
          </p:cNvPr>
          <p:cNvSpPr txBox="1">
            <a:spLocks noGrp="1"/>
          </p:cNvSpPr>
          <p:nvPr>
            <p:ph type="title" idx="4294967295"/>
          </p:nvPr>
        </p:nvSpPr>
        <p:spPr>
          <a:xfrm>
            <a:off x="4380767" y="2910341"/>
            <a:ext cx="7417734"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PIGGYBACK/COOPERATIVE PURCHASING</a:t>
            </a:r>
          </a:p>
        </p:txBody>
      </p:sp>
      <p:sp>
        <p:nvSpPr>
          <p:cNvPr id="18" name="AutoShape 18" title="a">
            <a:extLst>
              <a:ext uri="{C183D7F6-B498-43B3-948B-1728B52AA6E4}">
                <adec:decorative xmlns="" xmlns:adec="http://schemas.microsoft.com/office/drawing/2017/decorative" val="1"/>
              </a:ext>
            </a:extLst>
          </p:cNvPr>
          <p:cNvSpPr/>
          <p:nvPr/>
        </p:nvSpPr>
        <p:spPr>
          <a:xfrm>
            <a:off x="2823607" y="3943285"/>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9" name="Freeform 48" title="1">
            <a:extLst>
              <a:ext uri="{C183D7F6-B498-43B3-948B-1728B52AA6E4}">
                <adec:decorative xmlns="" xmlns:adec="http://schemas.microsoft.com/office/drawing/2017/decorative" val="1"/>
              </a:ext>
            </a:extLst>
          </p:cNvPr>
          <p:cNvSpPr/>
          <p:nvPr/>
        </p:nvSpPr>
        <p:spPr>
          <a:xfrm>
            <a:off x="7404175" y="1282820"/>
            <a:ext cx="1478568" cy="1088092"/>
          </a:xfrm>
          <a:custGeom>
            <a:avLst/>
            <a:gdLst/>
            <a:ahLst/>
            <a:cxnLst/>
            <a:rect l="l" t="t" r="r" b="b"/>
            <a:pathLst>
              <a:path w="770458" h="617651">
                <a:moveTo>
                  <a:pt x="0" y="0"/>
                </a:moveTo>
                <a:lnTo>
                  <a:pt x="770458" y="0"/>
                </a:lnTo>
                <a:lnTo>
                  <a:pt x="770458" y="617650"/>
                </a:lnTo>
                <a:lnTo>
                  <a:pt x="0" y="61765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solidFill>
              <a:schemeClr val="tx1"/>
            </a:solidFill>
            <a:prstDash val="solid"/>
            <a:miter/>
          </a:ln>
        </p:spPr>
        <p:txBody>
          <a:bodyPr/>
          <a:lstStyle/>
          <a:p>
            <a:endParaRPr lang="en-US">
              <a:ln>
                <a:solidFill>
                  <a:schemeClr val="tx1"/>
                </a:solidFill>
              </a:ln>
            </a:endParaRPr>
          </a:p>
        </p:txBody>
      </p:sp>
      <p:sp>
        <p:nvSpPr>
          <p:cNvPr id="20" name="AutoShape 8" title="2">
            <a:extLst>
              <a:ext uri="{C183D7F6-B498-43B3-948B-1728B52AA6E4}">
                <adec:decorative xmlns="" xmlns:adec="http://schemas.microsoft.com/office/drawing/2017/decorative" val="1"/>
              </a:ext>
            </a:extLst>
          </p:cNvPr>
          <p:cNvSpPr/>
          <p:nvPr/>
        </p:nvSpPr>
        <p:spPr>
          <a:xfrm>
            <a:off x="1952647" y="2496515"/>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21" name="Freeform 15" title="4">
            <a:extLst>
              <a:ext uri="{C183D7F6-B498-43B3-948B-1728B52AA6E4}">
                <adec:decorative xmlns="" xmlns:adec="http://schemas.microsoft.com/office/drawing/2017/decorative" val="1"/>
              </a:ext>
            </a:extLst>
          </p:cNvPr>
          <p:cNvSpPr/>
          <p:nvPr/>
        </p:nvSpPr>
        <p:spPr>
          <a:xfrm>
            <a:off x="4952703" y="7667146"/>
            <a:ext cx="603803" cy="550970"/>
          </a:xfrm>
          <a:custGeom>
            <a:avLst/>
            <a:gdLst/>
            <a:ahLst/>
            <a:cxnLst/>
            <a:rect l="l" t="t" r="r" b="b"/>
            <a:pathLst>
              <a:path w="603803" h="550970">
                <a:moveTo>
                  <a:pt x="0" y="0"/>
                </a:moveTo>
                <a:lnTo>
                  <a:pt x="603803" y="0"/>
                </a:lnTo>
                <a:lnTo>
                  <a:pt x="603803" y="550971"/>
                </a:lnTo>
                <a:lnTo>
                  <a:pt x="0" y="55097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r>
              <a:rPr lang="en-US"/>
              <a:t>3</a:t>
            </a:r>
          </a:p>
        </p:txBody>
      </p:sp>
      <p:sp>
        <p:nvSpPr>
          <p:cNvPr id="22" name="TextBox 21"/>
          <p:cNvSpPr txBox="1"/>
          <p:nvPr/>
        </p:nvSpPr>
        <p:spPr>
          <a:xfrm>
            <a:off x="914400" y="457200"/>
            <a:ext cx="7315200" cy="914400"/>
          </a:xfrm>
          <a:prstGeom prst="rect">
            <a:avLst/>
          </a:prstGeom>
          <a:noFill/>
        </p:spPr>
        <p:txBody>
          <a:bodyPr wrap="none">
            <a:spAutoFit/>
          </a:bodyPr>
          <a:lstStyle/>
          <a:p>
            <a:r>
              <a:t>Slide 7</a:t>
            </a:r>
          </a:p>
        </p:txBody>
      </p:sp>
      <p:sp>
        <p:nvSpPr>
          <p:cNvPr id="4" name="TextBox 123">
            <a:extLst>
              <a:ext uri="{FF2B5EF4-FFF2-40B4-BE49-F238E27FC236}">
                <a16:creationId xmlns:a16="http://schemas.microsoft.com/office/drawing/2014/main" id="{123D2164-9C90-BDE6-1749-0527AE0D98D1}"/>
              </a:ext>
              <a:ext uri="{C183D7F6-B498-43B3-948B-1728B52AA6E4}">
                <adec:decorative xmlns="" xmlns:adec="http://schemas.microsoft.com/office/drawing/2017/decorative" val="1"/>
              </a:ext>
            </a:extLst>
          </p:cNvPr>
          <p:cNvSpPr txBox="1"/>
          <p:nvPr/>
        </p:nvSpPr>
        <p:spPr>
          <a:xfrm>
            <a:off x="7986684" y="9934421"/>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remove" grpId="0"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3">
            <a:extLst>
              <a:ext uri="{C183D7F6-B498-43B3-948B-1728B52AA6E4}">
                <adec:decorative xmlns="" xmlns:adec="http://schemas.microsoft.com/office/drawing/2017/decorative" val="1"/>
              </a:ext>
            </a:extLst>
          </p:cNvPr>
          <p:cNvGrpSpPr/>
          <p:nvPr/>
        </p:nvGrpSpPr>
        <p:grpSpPr>
          <a:xfrm>
            <a:off x="3396966" y="147459"/>
            <a:ext cx="12711980" cy="9521011"/>
            <a:chOff x="0" y="1"/>
            <a:chExt cx="3359161" cy="2100775"/>
          </a:xfrm>
        </p:grpSpPr>
        <p:sp>
          <p:nvSpPr>
            <p:cNvPr id="3" name="Freeform 6"/>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4">
            <a:extLst>
              <a:ext uri="{C183D7F6-B498-43B3-948B-1728B52AA6E4}">
                <adec:decorative xmlns="" xmlns:adec="http://schemas.microsoft.com/office/drawing/2017/decorative" val="1"/>
              </a:ext>
            </a:extLst>
          </p:cNvPr>
          <p:cNvSpPr/>
          <p:nvPr/>
        </p:nvSpPr>
        <p:spPr>
          <a:xfrm>
            <a:off x="3358863" y="1504574"/>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3">
            <a:extLst>
              <a:ext uri="{C183D7F6-B498-43B3-948B-1728B52AA6E4}">
                <adec:decorative xmlns="" xmlns:adec="http://schemas.microsoft.com/office/drawing/2017/decorative" val="1"/>
              </a:ext>
            </a:extLst>
          </p:cNvPr>
          <p:cNvSpPr/>
          <p:nvPr/>
        </p:nvSpPr>
        <p:spPr>
          <a:xfrm>
            <a:off x="3507881" y="1083405"/>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6" title="234">
            <a:extLst>
              <a:ext uri="{C183D7F6-B498-43B3-948B-1728B52AA6E4}">
                <adec:decorative xmlns="" xmlns:adec="http://schemas.microsoft.com/office/drawing/2017/decorative" val="1"/>
              </a:ext>
            </a:extLst>
          </p:cNvPr>
          <p:cNvSpPr/>
          <p:nvPr/>
        </p:nvSpPr>
        <p:spPr>
          <a:xfrm>
            <a:off x="8927155" y="390137"/>
            <a:ext cx="1112195" cy="918286"/>
          </a:xfrm>
          <a:custGeom>
            <a:avLst/>
            <a:gdLst/>
            <a:ahLst/>
            <a:cxnLst/>
            <a:rect l="l" t="t" r="r" b="b"/>
            <a:pathLst>
              <a:path w="1006599" h="905939">
                <a:moveTo>
                  <a:pt x="0" y="0"/>
                </a:moveTo>
                <a:lnTo>
                  <a:pt x="1006598" y="0"/>
                </a:lnTo>
                <a:lnTo>
                  <a:pt x="1006598" y="905939"/>
                </a:lnTo>
                <a:lnTo>
                  <a:pt x="0" y="9059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TextBox 17">
            <a:extLst>
              <a:ext uri="{C183D7F6-B498-43B3-948B-1728B52AA6E4}">
                <adec:decorative xmlns="" xmlns:adec="http://schemas.microsoft.com/office/drawing/2017/decorative" val="1"/>
              </a:ext>
            </a:extLst>
          </p:cNvPr>
          <p:cNvSpPr txBox="1">
            <a:spLocks noGrp="1"/>
          </p:cNvSpPr>
          <p:nvPr>
            <p:ph type="title" idx="4294967295"/>
          </p:nvPr>
        </p:nvSpPr>
        <p:spPr>
          <a:xfrm>
            <a:off x="5774385" y="1662419"/>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EMERGENCY AGREEMENTS</a:t>
            </a:r>
          </a:p>
        </p:txBody>
      </p:sp>
      <p:sp>
        <p:nvSpPr>
          <p:cNvPr id="11" name="AutoShape 18" title="34">
            <a:extLst>
              <a:ext uri="{C183D7F6-B498-43B3-948B-1728B52AA6E4}">
                <adec:decorative xmlns="" xmlns:adec="http://schemas.microsoft.com/office/drawing/2017/decorative" val="1"/>
              </a:ext>
            </a:extLst>
          </p:cNvPr>
          <p:cNvSpPr/>
          <p:nvPr/>
        </p:nvSpPr>
        <p:spPr>
          <a:xfrm>
            <a:off x="4077437" y="2415278"/>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 xmlns:adec="http://schemas.microsoft.com/office/drawing/2017/decorative" val="1"/>
              </a:ext>
            </a:extLst>
          </p:cNvPr>
          <p:cNvSpPr/>
          <p:nvPr/>
        </p:nvSpPr>
        <p:spPr>
          <a:xfrm>
            <a:off x="3423215" y="2471722"/>
            <a:ext cx="12571528" cy="6960303"/>
          </a:xfrm>
          <a:prstGeom prst="rect">
            <a:avLst/>
          </a:prstGeom>
        </p:spPr>
        <p:txBody>
          <a:bodyPr wrap="square" lIns="91440" tIns="45720" rIns="91440" bIns="45720" anchor="t">
            <a:spAutoFit/>
          </a:bodyPr>
          <a:lstStyle/>
          <a:p>
            <a:pPr>
              <a:lnSpc>
                <a:spcPct val="150000"/>
              </a:lnSpc>
            </a:pPr>
            <a:r>
              <a:rPr lang="en-US" sz="2000" b="1" dirty="0">
                <a:latin typeface="Arial"/>
                <a:cs typeface="Arial"/>
              </a:rPr>
              <a:t>EMERGENCY AGREEMENT.  </a:t>
            </a:r>
          </a:p>
          <a:p>
            <a:pPr>
              <a:lnSpc>
                <a:spcPct val="150000"/>
              </a:lnSpc>
            </a:pPr>
            <a:r>
              <a:rPr lang="en-US" sz="2000" b="1" dirty="0">
                <a:latin typeface="Arial"/>
                <a:cs typeface="Arial"/>
              </a:rPr>
              <a:t>	</a:t>
            </a:r>
            <a:r>
              <a:rPr lang="en-US" sz="2000" dirty="0">
                <a:latin typeface="Arial"/>
                <a:cs typeface="Arial"/>
              </a:rPr>
              <a:t>In cases of emergency, as determined by the Board of Trustees, including, but not limited to, states of emergency defined in California Government Code Section 8558 and Public Contract Code Section 1102, when repair or replacements are necessary to permit the continued conduct of existing college classes or the operation of services of the District or to avoid danger to life or property, </a:t>
            </a:r>
            <a:r>
              <a:rPr lang="en-US" sz="2000" b="1" u="sng" dirty="0">
                <a:latin typeface="Arial"/>
                <a:cs typeface="Arial"/>
              </a:rPr>
              <a:t>upon unanimous vote of the Board of Trustees.</a:t>
            </a:r>
            <a:r>
              <a:rPr lang="en-US" sz="2000" b="1" dirty="0">
                <a:latin typeface="Arial"/>
                <a:cs typeface="Arial"/>
              </a:rPr>
              <a:t>  </a:t>
            </a:r>
            <a:r>
              <a:rPr lang="en-US" sz="2000" dirty="0">
                <a:latin typeface="Arial"/>
                <a:cs typeface="Arial"/>
              </a:rPr>
              <a:t>The District may proceed at once to replace or repair any public facility without adopting plans specifications, strain sheets, work details, or giving notice for bids to award contracts, except for public projects which only require four-fifths vote of the Board. </a:t>
            </a:r>
          </a:p>
          <a:p>
            <a:pPr>
              <a:lnSpc>
                <a:spcPct val="150000"/>
              </a:lnSpc>
            </a:pPr>
            <a:endParaRPr lang="en-US" sz="2000">
              <a:latin typeface="Arial" panose="020B0604020202020204" pitchFamily="34" charset="0"/>
              <a:cs typeface="Arial" panose="020B0604020202020204" pitchFamily="34" charset="0"/>
            </a:endParaRPr>
          </a:p>
          <a:p>
            <a:pPr>
              <a:lnSpc>
                <a:spcPct val="150000"/>
              </a:lnSpc>
            </a:pPr>
            <a:r>
              <a:rPr lang="en-US" sz="2000" dirty="0">
                <a:latin typeface="Arial"/>
                <a:cs typeface="Arial"/>
              </a:rPr>
              <a:t>	The Board shall review the emergency action at its next regularly scheduled meeting and at every regularly scheduled meeting thereafter until the action is terminated, to determine, by a four-fifths vote, that there is a need to continue the action. In the event that the Chancellor is not available at the time of the emergency, the acting Chancellor will have authority. </a:t>
            </a:r>
          </a:p>
          <a:p>
            <a:pPr>
              <a:lnSpc>
                <a:spcPct val="150000"/>
              </a:lnSpc>
            </a:pPr>
            <a:r>
              <a:rPr lang="en-US" sz="2000" dirty="0">
                <a:latin typeface="Arial"/>
                <a:cs typeface="Arial"/>
              </a:rPr>
              <a:t>	</a:t>
            </a:r>
            <a:r>
              <a:rPr lang="en-US" sz="2000" i="1" dirty="0">
                <a:latin typeface="Arial"/>
                <a:cs typeface="Arial"/>
              </a:rPr>
              <a:t>The declaration of a public emergency by the acting Chancellor is subject to confirmation by the Board of Trustees at its next meeting.</a:t>
            </a:r>
          </a:p>
        </p:txBody>
      </p:sp>
      <p:sp>
        <p:nvSpPr>
          <p:cNvPr id="13" name="Freeform 3">
            <a:hlinkClick r:id="rId6" action="ppaction://hlinksldjump"/>
            <a:extLst>
              <a:ext uri="{C183D7F6-B498-43B3-948B-1728B52AA6E4}">
                <adec:decorative xmlns="" xmlns:adec="http://schemas.microsoft.com/office/drawing/2017/decorative" val="1"/>
              </a:ext>
            </a:extLst>
          </p:cNvPr>
          <p:cNvSpPr/>
          <p:nvPr/>
        </p:nvSpPr>
        <p:spPr>
          <a:xfrm>
            <a:off x="46991" y="9443939"/>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4" name="TextBox 13"/>
          <p:cNvSpPr txBox="1"/>
          <p:nvPr/>
        </p:nvSpPr>
        <p:spPr>
          <a:xfrm>
            <a:off x="914400" y="457200"/>
            <a:ext cx="7315200" cy="914400"/>
          </a:xfrm>
          <a:prstGeom prst="rect">
            <a:avLst/>
          </a:prstGeom>
          <a:noFill/>
        </p:spPr>
        <p:txBody>
          <a:bodyPr wrap="none">
            <a:spAutoFit/>
          </a:bodyPr>
          <a:lstStyle/>
          <a:p>
            <a:r>
              <a:t>Slide 8</a:t>
            </a:r>
          </a:p>
        </p:txBody>
      </p:sp>
      <p:sp>
        <p:nvSpPr>
          <p:cNvPr id="9" name="TextBox 123">
            <a:extLst>
              <a:ext uri="{FF2B5EF4-FFF2-40B4-BE49-F238E27FC236}">
                <a16:creationId xmlns:a16="http://schemas.microsoft.com/office/drawing/2014/main" id="{8D7018EC-2E08-8328-E7C5-C87A636422B1}"/>
              </a:ext>
              <a:ext uri="{C183D7F6-B498-43B3-948B-1728B52AA6E4}">
                <adec:decorative xmlns="" xmlns:adec="http://schemas.microsoft.com/office/drawing/2017/decorative" val="1"/>
              </a:ext>
            </a:extLst>
          </p:cNvPr>
          <p:cNvSpPr txBox="1"/>
          <p:nvPr/>
        </p:nvSpPr>
        <p:spPr>
          <a:xfrm>
            <a:off x="8932128" y="9892088"/>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2714153940"/>
      </p:ext>
    </p:extLst>
  </p:cSld>
  <p:clrMapOvr>
    <a:masterClrMapping/>
  </p:clrMapOvr>
  <p:transition spd="slow"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title="34">
            <a:extLst>
              <a:ext uri="{C183D7F6-B498-43B3-948B-1728B52AA6E4}">
                <adec:decorative xmlns="" xmlns:adec="http://schemas.microsoft.com/office/drawing/2017/decorative" val="1"/>
              </a:ext>
            </a:extLst>
          </p:cNvPr>
          <p:cNvGrpSpPr/>
          <p:nvPr/>
        </p:nvGrpSpPr>
        <p:grpSpPr>
          <a:xfrm>
            <a:off x="3312103" y="1091575"/>
            <a:ext cx="13008029" cy="7515551"/>
            <a:chOff x="0" y="1"/>
            <a:chExt cx="3359161" cy="2100775"/>
          </a:xfrm>
        </p:grpSpPr>
        <p:sp>
          <p:nvSpPr>
            <p:cNvPr id="3" name="Freeform 6" title="34"/>
            <p:cNvSpPr/>
            <p:nvPr/>
          </p:nvSpPr>
          <p:spPr>
            <a:xfrm>
              <a:off x="0" y="1"/>
              <a:ext cx="3359161" cy="2100775"/>
            </a:xfrm>
            <a:custGeom>
              <a:avLst/>
              <a:gdLst/>
              <a:ahLst/>
              <a:cxnLst/>
              <a:rect l="l" t="t" r="r" b="b"/>
              <a:pathLst>
                <a:path w="3359161" h="2100775">
                  <a:moveTo>
                    <a:pt x="28529" y="0"/>
                  </a:moveTo>
                  <a:lnTo>
                    <a:pt x="3330632" y="0"/>
                  </a:lnTo>
                  <a:cubicBezTo>
                    <a:pt x="3346388" y="0"/>
                    <a:pt x="3359161" y="12773"/>
                    <a:pt x="3359161" y="28529"/>
                  </a:cubicBezTo>
                  <a:lnTo>
                    <a:pt x="3359161" y="2072246"/>
                  </a:lnTo>
                  <a:cubicBezTo>
                    <a:pt x="3359161" y="2088003"/>
                    <a:pt x="3346388" y="2100775"/>
                    <a:pt x="3330632" y="2100775"/>
                  </a:cubicBezTo>
                  <a:lnTo>
                    <a:pt x="28529" y="2100775"/>
                  </a:lnTo>
                  <a:cubicBezTo>
                    <a:pt x="12773" y="2100775"/>
                    <a:pt x="0" y="2088003"/>
                    <a:pt x="0" y="2072246"/>
                  </a:cubicBezTo>
                  <a:lnTo>
                    <a:pt x="0" y="28529"/>
                  </a:lnTo>
                  <a:cubicBezTo>
                    <a:pt x="0" y="12773"/>
                    <a:pt x="12773" y="0"/>
                    <a:pt x="28529" y="0"/>
                  </a:cubicBezTo>
                  <a:close/>
                </a:path>
              </a:pathLst>
            </a:custGeom>
            <a:solidFill>
              <a:srgbClr val="FFFFFF"/>
            </a:solidFill>
            <a:ln w="38100" cap="rnd">
              <a:solidFill>
                <a:srgbClr val="000000"/>
              </a:solidFill>
              <a:prstDash val="solid"/>
              <a:round/>
            </a:ln>
          </p:spPr>
          <p:txBody>
            <a:bodyPr/>
            <a:lstStyle/>
            <a:p>
              <a:endParaRPr lang="en-US"/>
            </a:p>
            <a:p>
              <a:endParaRPr lang="en-US"/>
            </a:p>
            <a:p>
              <a:endParaRPr lang="en-US"/>
            </a:p>
            <a:p>
              <a:endParaRPr lang="en-US"/>
            </a:p>
            <a:p>
              <a:endParaRPr lang="en-US"/>
            </a:p>
            <a:p>
              <a:endParaRPr lang="en-US"/>
            </a:p>
            <a:p>
              <a:endParaRPr lang="en-US"/>
            </a:p>
            <a:p>
              <a:pPr algn="ctr"/>
              <a:endParaRPr lang="en-US"/>
            </a:p>
          </p:txBody>
        </p:sp>
        <p:sp>
          <p:nvSpPr>
            <p:cNvPr id="4" name="TextBox 7" title="34"/>
            <p:cNvSpPr txBox="1"/>
            <p:nvPr/>
          </p:nvSpPr>
          <p:spPr>
            <a:xfrm>
              <a:off x="0" y="28575"/>
              <a:ext cx="3359161" cy="2072201"/>
            </a:xfrm>
            <a:prstGeom prst="rect">
              <a:avLst/>
            </a:prstGeom>
          </p:spPr>
          <p:txBody>
            <a:bodyPr lIns="50800" tIns="50800" rIns="50800" bIns="50800" rtlCol="0" anchor="ctr"/>
            <a:lstStyle/>
            <a:p>
              <a:pPr algn="ctr">
                <a:lnSpc>
                  <a:spcPts val="1599"/>
                </a:lnSpc>
              </a:pPr>
              <a:endParaRPr/>
            </a:p>
          </p:txBody>
        </p:sp>
      </p:grpSp>
      <p:sp>
        <p:nvSpPr>
          <p:cNvPr id="5" name="AutoShape 8" title="34">
            <a:extLst>
              <a:ext uri="{C183D7F6-B498-43B3-948B-1728B52AA6E4}">
                <adec:decorative xmlns="" xmlns:adec="http://schemas.microsoft.com/office/drawing/2017/decorative" val="1"/>
              </a:ext>
            </a:extLst>
          </p:cNvPr>
          <p:cNvSpPr/>
          <p:nvPr/>
        </p:nvSpPr>
        <p:spPr>
          <a:xfrm>
            <a:off x="3438964" y="2648160"/>
            <a:ext cx="1275431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Freeform 9" title="r">
            <a:extLst>
              <a:ext uri="{C183D7F6-B498-43B3-948B-1728B52AA6E4}">
                <adec:decorative xmlns="" xmlns:adec="http://schemas.microsoft.com/office/drawing/2017/decorative" val="1"/>
              </a:ext>
            </a:extLst>
          </p:cNvPr>
          <p:cNvSpPr/>
          <p:nvPr/>
        </p:nvSpPr>
        <p:spPr>
          <a:xfrm>
            <a:off x="3549366" y="2140522"/>
            <a:ext cx="1139111" cy="323093"/>
          </a:xfrm>
          <a:custGeom>
            <a:avLst/>
            <a:gdLst/>
            <a:ahLst/>
            <a:cxnLst/>
            <a:rect l="l" t="t" r="r" b="b"/>
            <a:pathLst>
              <a:path w="1139111" h="323093">
                <a:moveTo>
                  <a:pt x="0" y="0"/>
                </a:moveTo>
                <a:lnTo>
                  <a:pt x="1139111" y="0"/>
                </a:lnTo>
                <a:lnTo>
                  <a:pt x="1139111" y="323093"/>
                </a:lnTo>
                <a:lnTo>
                  <a:pt x="0" y="3230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0" name="TextBox 17">
            <a:extLst>
              <a:ext uri="{C183D7F6-B498-43B3-948B-1728B52AA6E4}">
                <adec:decorative xmlns="" xmlns:adec="http://schemas.microsoft.com/office/drawing/2017/decorative" val="1"/>
              </a:ext>
            </a:extLst>
          </p:cNvPr>
          <p:cNvSpPr txBox="1">
            <a:spLocks noGrp="1"/>
          </p:cNvSpPr>
          <p:nvPr>
            <p:ph type="title" idx="4294967295"/>
          </p:nvPr>
        </p:nvSpPr>
        <p:spPr>
          <a:xfrm>
            <a:off x="6107252" y="3006878"/>
            <a:ext cx="7417734" cy="4616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Nourd"/>
                <a:ea typeface="Nourd"/>
                <a:cs typeface="Nourd"/>
                <a:sym typeface="Nourd"/>
              </a:rPr>
              <a:t>EXCEPTION: EDUCATIONAL MATERIALS</a:t>
            </a:r>
          </a:p>
        </p:txBody>
      </p:sp>
      <p:sp>
        <p:nvSpPr>
          <p:cNvPr id="11" name="AutoShape 18" title="e">
            <a:extLst>
              <a:ext uri="{C183D7F6-B498-43B3-948B-1728B52AA6E4}">
                <adec:decorative xmlns="" xmlns:adec="http://schemas.microsoft.com/office/drawing/2017/decorative" val="1"/>
              </a:ext>
            </a:extLst>
          </p:cNvPr>
          <p:cNvSpPr/>
          <p:nvPr/>
        </p:nvSpPr>
        <p:spPr>
          <a:xfrm>
            <a:off x="4422507" y="3943374"/>
            <a:ext cx="1131716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2" name="Rectangle 11">
            <a:extLst>
              <a:ext uri="{C183D7F6-B498-43B3-948B-1728B52AA6E4}">
                <adec:decorative xmlns="" xmlns:adec="http://schemas.microsoft.com/office/drawing/2017/decorative" val="1"/>
              </a:ext>
            </a:extLst>
          </p:cNvPr>
          <p:cNvSpPr/>
          <p:nvPr/>
        </p:nvSpPr>
        <p:spPr>
          <a:xfrm>
            <a:off x="4422507" y="4466518"/>
            <a:ext cx="10787223" cy="3939540"/>
          </a:xfrm>
          <a:prstGeom prst="rect">
            <a:avLst/>
          </a:prstGeom>
        </p:spPr>
        <p:txBody>
          <a:bodyPr wrap="square">
            <a:spAutoFit/>
          </a:bodyPr>
          <a:lstStyle/>
          <a:p>
            <a:r>
              <a:rPr lang="en-US" sz="2000" b="1">
                <a:latin typeface="Arial" panose="020B0604020202020204" pitchFamily="34" charset="0"/>
                <a:cs typeface="Arial" panose="020B0604020202020204" pitchFamily="34" charset="0"/>
              </a:rPr>
              <a:t>EDUCATIONAL MATERIALS</a:t>
            </a:r>
          </a:p>
          <a:p>
            <a:pPr eaLnBrk="0" hangingPunct="0"/>
            <a:endParaRPr lang="en-US" sz="2000">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The following may be procured, </a:t>
            </a:r>
            <a:r>
              <a:rPr lang="en-US" sz="2000" u="sng">
                <a:latin typeface="Arial" panose="020B0604020202020204" pitchFamily="34" charset="0"/>
                <a:cs typeface="Arial" panose="020B0604020202020204" pitchFamily="34" charset="0"/>
              </a:rPr>
              <a:t>without bidding</a:t>
            </a:r>
            <a:r>
              <a:rPr lang="en-US" sz="2000">
                <a:latin typeface="Arial" panose="020B0604020202020204" pitchFamily="34" charset="0"/>
                <a:cs typeface="Arial" panose="020B0604020202020204" pitchFamily="34" charset="0"/>
              </a:rPr>
              <a:t>, even if the value of the procurement exceeds the bidding threshold:</a:t>
            </a:r>
          </a:p>
          <a:p>
            <a:pPr>
              <a:lnSpc>
                <a:spcPct val="150000"/>
              </a:lnSpc>
            </a:pPr>
            <a:endParaRPr lang="en-US" sz="2000" b="1">
              <a:latin typeface="Arial" panose="020B0604020202020204" pitchFamily="34" charset="0"/>
              <a:cs typeface="Arial" panose="020B0604020202020204" pitchFamily="34" charset="0"/>
            </a:endParaRPr>
          </a:p>
          <a:p>
            <a:pPr eaLnBrk="0" hangingPunct="0">
              <a:lnSpc>
                <a:spcPct val="150000"/>
              </a:lnSpc>
            </a:pPr>
            <a:r>
              <a:rPr lang="en-US" sz="2000">
                <a:latin typeface="Arial" panose="020B0604020202020204" pitchFamily="34" charset="0"/>
                <a:cs typeface="Arial" panose="020B0604020202020204" pitchFamily="34" charset="0"/>
              </a:rPr>
              <a:t>EDU § 81651– Supplementary textbooks, library books, educational films, AV materials, test materials, workbooks, instructional computer software packages, or periodicals in any amount needed for the operation of the schools of the District without taking estimates or advertising for bids.</a:t>
            </a:r>
          </a:p>
        </p:txBody>
      </p:sp>
      <p:sp>
        <p:nvSpPr>
          <p:cNvPr id="13" name="Freeform 89" title="2">
            <a:extLst>
              <a:ext uri="{C183D7F6-B498-43B3-948B-1728B52AA6E4}">
                <adec:decorative xmlns="" xmlns:adec="http://schemas.microsoft.com/office/drawing/2017/decorative" val="1"/>
              </a:ext>
            </a:extLst>
          </p:cNvPr>
          <p:cNvSpPr/>
          <p:nvPr/>
        </p:nvSpPr>
        <p:spPr>
          <a:xfrm>
            <a:off x="9255578" y="1352947"/>
            <a:ext cx="1001485" cy="1115855"/>
          </a:xfrm>
          <a:custGeom>
            <a:avLst/>
            <a:gdLst/>
            <a:ahLst/>
            <a:cxnLst/>
            <a:rect l="l" t="t" r="r" b="b"/>
            <a:pathLst>
              <a:path w="537937" h="631320">
                <a:moveTo>
                  <a:pt x="0" y="0"/>
                </a:moveTo>
                <a:lnTo>
                  <a:pt x="537938" y="0"/>
                </a:lnTo>
                <a:lnTo>
                  <a:pt x="537938" y="631320"/>
                </a:lnTo>
                <a:lnTo>
                  <a:pt x="0" y="6313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14" name="Freeform 3">
            <a:hlinkClick r:id="rId6" action="ppaction://hlinksldjump"/>
            <a:extLst>
              <a:ext uri="{C183D7F6-B498-43B3-948B-1728B52AA6E4}">
                <adec:decorative xmlns="" xmlns:adec="http://schemas.microsoft.com/office/drawing/2017/decorative" val="1"/>
              </a:ext>
            </a:extLst>
          </p:cNvPr>
          <p:cNvSpPr/>
          <p:nvPr/>
        </p:nvSpPr>
        <p:spPr>
          <a:xfrm>
            <a:off x="222677" y="9031705"/>
            <a:ext cx="2830323" cy="450309"/>
          </a:xfrm>
          <a:custGeom>
            <a:avLst/>
            <a:gdLst/>
            <a:ahLst/>
            <a:cxnLst/>
            <a:rect l="l" t="t" r="r" b="b"/>
            <a:pathLst>
              <a:path w="696907" h="172846">
                <a:moveTo>
                  <a:pt x="86423" y="0"/>
                </a:moveTo>
                <a:lnTo>
                  <a:pt x="610484" y="0"/>
                </a:lnTo>
                <a:cubicBezTo>
                  <a:pt x="633405" y="0"/>
                  <a:pt x="655387" y="9105"/>
                  <a:pt x="671594" y="25313"/>
                </a:cubicBezTo>
                <a:cubicBezTo>
                  <a:pt x="687802" y="41520"/>
                  <a:pt x="696907" y="63502"/>
                  <a:pt x="696907" y="86423"/>
                </a:cubicBezTo>
                <a:lnTo>
                  <a:pt x="696907" y="86423"/>
                </a:lnTo>
                <a:cubicBezTo>
                  <a:pt x="696907" y="109344"/>
                  <a:pt x="687802" y="131326"/>
                  <a:pt x="671594" y="147533"/>
                </a:cubicBezTo>
                <a:cubicBezTo>
                  <a:pt x="655387" y="163741"/>
                  <a:pt x="633405" y="172846"/>
                  <a:pt x="610484" y="172846"/>
                </a:cubicBezTo>
                <a:lnTo>
                  <a:pt x="86423" y="172846"/>
                </a:lnTo>
                <a:cubicBezTo>
                  <a:pt x="63502" y="172846"/>
                  <a:pt x="41520" y="163741"/>
                  <a:pt x="25313" y="147533"/>
                </a:cubicBezTo>
                <a:cubicBezTo>
                  <a:pt x="9105" y="131326"/>
                  <a:pt x="0" y="109344"/>
                  <a:pt x="0" y="86423"/>
                </a:cubicBezTo>
                <a:lnTo>
                  <a:pt x="0" y="86423"/>
                </a:lnTo>
                <a:cubicBezTo>
                  <a:pt x="0" y="63502"/>
                  <a:pt x="9105" y="41520"/>
                  <a:pt x="25313" y="25313"/>
                </a:cubicBezTo>
                <a:cubicBezTo>
                  <a:pt x="41520" y="9105"/>
                  <a:pt x="63502" y="0"/>
                  <a:pt x="86423" y="0"/>
                </a:cubicBezTo>
                <a:close/>
              </a:path>
            </a:pathLst>
          </a:custGeom>
          <a:solidFill>
            <a:srgbClr val="80C9E6"/>
          </a:solidFill>
          <a:ln w="9525" cap="rnd">
            <a:solidFill>
              <a:srgbClr val="000000"/>
            </a:solidFill>
            <a:prstDash val="solid"/>
            <a:round/>
          </a:ln>
        </p:spPr>
        <p:txBody>
          <a:bodyPr/>
          <a:lstStyle/>
          <a:p>
            <a:pPr algn="ctr"/>
            <a:r>
              <a:rPr lang="en-US" b="1"/>
              <a:t>BACK TO PREVIOUS PAGE</a:t>
            </a:r>
          </a:p>
        </p:txBody>
      </p:sp>
      <p:sp>
        <p:nvSpPr>
          <p:cNvPr id="15" name="TextBox 14">
            <a:extLst>
              <a:ext uri="{C183D7F6-B498-43B3-948B-1728B52AA6E4}">
                <adec:decorative xmlns="" xmlns:adec="http://schemas.microsoft.com/office/drawing/2017/decorative" val="1"/>
              </a:ext>
            </a:extLst>
          </p:cNvPr>
          <p:cNvSpPr txBox="1"/>
          <p:nvPr/>
        </p:nvSpPr>
        <p:spPr>
          <a:xfrm>
            <a:off x="914400" y="457200"/>
            <a:ext cx="7315200" cy="914400"/>
          </a:xfrm>
          <a:prstGeom prst="rect">
            <a:avLst/>
          </a:prstGeom>
          <a:noFill/>
        </p:spPr>
        <p:txBody>
          <a:bodyPr wrap="none">
            <a:spAutoFit/>
          </a:bodyPr>
          <a:lstStyle/>
          <a:p>
            <a:r>
              <a:t>Slide 9</a:t>
            </a:r>
          </a:p>
        </p:txBody>
      </p:sp>
      <p:sp>
        <p:nvSpPr>
          <p:cNvPr id="8" name="TextBox 123">
            <a:extLst>
              <a:ext uri="{FF2B5EF4-FFF2-40B4-BE49-F238E27FC236}">
                <a16:creationId xmlns:a16="http://schemas.microsoft.com/office/drawing/2014/main" id="{095748A4-734E-D746-B20F-18E0F3BF2245}"/>
              </a:ext>
              <a:ext uri="{C183D7F6-B498-43B3-948B-1728B52AA6E4}">
                <adec:decorative xmlns="" xmlns:adec="http://schemas.microsoft.com/office/drawing/2017/decorative" val="1"/>
              </a:ext>
            </a:extLst>
          </p:cNvPr>
          <p:cNvSpPr txBox="1"/>
          <p:nvPr/>
        </p:nvSpPr>
        <p:spPr>
          <a:xfrm>
            <a:off x="9143795" y="9779199"/>
            <a:ext cx="1079428" cy="210058"/>
          </a:xfrm>
          <a:prstGeom prst="rect">
            <a:avLst/>
          </a:prstGeom>
        </p:spPr>
        <p:txBody>
          <a:bodyPr wrap="square" lIns="0" tIns="0" rIns="0" bIns="0" rtlCol="0" anchor="t">
            <a:spAutoFit/>
          </a:bodyPr>
          <a:lstStyle/>
          <a:p>
            <a:pPr algn="ctr">
              <a:lnSpc>
                <a:spcPts val="1820"/>
              </a:lnSpc>
              <a:spcBef>
                <a:spcPct val="0"/>
              </a:spcBef>
            </a:pPr>
            <a:r>
              <a:rPr lang="en-US" sz="1050" dirty="0">
                <a:solidFill>
                  <a:srgbClr val="000000"/>
                </a:solidFill>
                <a:latin typeface="Nourd Light"/>
                <a:ea typeface="Nourd Light"/>
                <a:cs typeface="Nourd Light"/>
                <a:sym typeface="Nourd Light"/>
              </a:rPr>
              <a:t>Rev.7.2025</a:t>
            </a:r>
          </a:p>
        </p:txBody>
      </p:sp>
    </p:spTree>
    <p:extLst>
      <p:ext uri="{BB962C8B-B14F-4D97-AF65-F5344CB8AC3E}">
        <p14:creationId xmlns:p14="http://schemas.microsoft.com/office/powerpoint/2010/main" val="2941478186"/>
      </p:ext>
    </p:extLst>
  </p:cSld>
  <p:clrMapOvr>
    <a:masterClrMapping/>
  </p:clrMapOvr>
  <p:transition spd="slow" advClick="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57150">
          <a:solidFill>
            <a:schemeClr val="tx1"/>
          </a:solidFill>
        </a:ln>
      </a:spPr>
      <a:bodyPr rtlCol="0" anchor="ctr"/>
      <a:lstStyle>
        <a:defPPr algn="ctr">
          <a:lnSpc>
            <a:spcPts val="1484"/>
          </a:lnSpc>
          <a:defRPr b="1" u="sng" dirty="0" smtClean="0">
            <a:solidFill>
              <a:srgbClr val="000000"/>
            </a:solidFill>
            <a:latin typeface="Aileron Regular Bold"/>
            <a:ea typeface="Aileron Regular Bold"/>
            <a:cs typeface="Aileron Regular Bold"/>
            <a:sym typeface="Aileron Regular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ddd8c69-619f-4439-b252-7433687f5d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F93B0FD6E7C140ADA919A851DA11BE" ma:contentTypeVersion="20" ma:contentTypeDescription="Create a new document." ma:contentTypeScope="" ma:versionID="ff230096656eb8754d8802cbb8e3c5e4">
  <xsd:schema xmlns:xsd="http://www.w3.org/2001/XMLSchema" xmlns:xs="http://www.w3.org/2001/XMLSchema" xmlns:p="http://schemas.microsoft.com/office/2006/metadata/properties" xmlns:ns1="http://schemas.microsoft.com/sharepoint/v3" xmlns:ns3="fddd8c69-619f-4439-b252-7433687f5d8a" xmlns:ns4="2843b4d7-b60e-4107-bc2c-d3b4ddcc408f" targetNamespace="http://schemas.microsoft.com/office/2006/metadata/properties" ma:root="true" ma:fieldsID="d546d04f056b51e97c706f2cd3735f7a" ns1:_="" ns3:_="" ns4:_="">
    <xsd:import namespace="http://schemas.microsoft.com/sharepoint/v3"/>
    <xsd:import namespace="fddd8c69-619f-4439-b252-7433687f5d8a"/>
    <xsd:import namespace="2843b4d7-b60e-4107-bc2c-d3b4ddcc408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d8c69-619f-4439-b252-7433687f5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3b4d7-b60e-4107-bc2c-d3b4ddcc408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5DF511-D256-45F2-AA76-19F3D2899585}">
  <ds:schemaRefs>
    <ds:schemaRef ds:uri="http://schemas.microsoft.com/sharepoint/v3/contenttype/forms"/>
  </ds:schemaRefs>
</ds:datastoreItem>
</file>

<file path=customXml/itemProps2.xml><?xml version="1.0" encoding="utf-8"?>
<ds:datastoreItem xmlns:ds="http://schemas.openxmlformats.org/officeDocument/2006/customXml" ds:itemID="{0C31372D-6F60-44B0-B79F-FC5F9369C30A}">
  <ds:schemaRefs>
    <ds:schemaRef ds:uri="http://www.w3.org/XML/1998/namespace"/>
    <ds:schemaRef ds:uri="fddd8c69-619f-4439-b252-7433687f5d8a"/>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purl.org/dc/elements/1.1/"/>
    <ds:schemaRef ds:uri="http://schemas.microsoft.com/sharepoint/v3"/>
    <ds:schemaRef ds:uri="http://schemas.openxmlformats.org/package/2006/metadata/core-properties"/>
    <ds:schemaRef ds:uri="2843b4d7-b60e-4107-bc2c-d3b4ddcc408f"/>
  </ds:schemaRefs>
</ds:datastoreItem>
</file>

<file path=customXml/itemProps3.xml><?xml version="1.0" encoding="utf-8"?>
<ds:datastoreItem xmlns:ds="http://schemas.openxmlformats.org/officeDocument/2006/customXml" ds:itemID="{7B6D3746-4D66-4B02-8E15-260FE50E2532}">
  <ds:schemaRefs>
    <ds:schemaRef ds:uri="2843b4d7-b60e-4107-bc2c-d3b4ddcc408f"/>
    <ds:schemaRef ds:uri="fddd8c69-619f-4439-b252-7433687f5d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5814</TotalTime>
  <Words>1539</Words>
  <Application>Microsoft Office PowerPoint</Application>
  <PresentationFormat>Custom</PresentationFormat>
  <Paragraphs>281</Paragraphs>
  <Slides>10</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Roboto Italics</vt:lpstr>
      <vt:lpstr>Aptos</vt:lpstr>
      <vt:lpstr>Nourd</vt:lpstr>
      <vt:lpstr>Aileron Regular Bold</vt:lpstr>
      <vt:lpstr>Aileron Regular Bold Italics</vt:lpstr>
      <vt:lpstr>Nourd Light</vt:lpstr>
      <vt:lpstr>Aileron Regular</vt:lpstr>
      <vt:lpstr>Roboto Bold</vt:lpstr>
      <vt:lpstr>Calibri</vt:lpstr>
      <vt:lpstr>Aileron Regular Italics</vt:lpstr>
      <vt:lpstr>Times New Roman</vt:lpstr>
      <vt:lpstr>Arial</vt:lpstr>
      <vt:lpstr>Nourd Light Bold</vt:lpstr>
      <vt:lpstr>Roboto</vt:lpstr>
      <vt:lpstr>Office Theme</vt:lpstr>
      <vt:lpstr>NEXT (click)</vt:lpstr>
      <vt:lpstr>PowerPoint Presentation</vt:lpstr>
      <vt:lpstr>CHECKLIST</vt:lpstr>
      <vt:lpstr>BACK</vt:lpstr>
      <vt:lpstr>EXCEPTION: SOLE SOURCE</vt:lpstr>
      <vt:lpstr>EXCEPTION: SPECIAL OR PROFESSIONAL SERVICES</vt:lpstr>
      <vt:lpstr>EXCEPTION: PIGGYBACK/COOPERATIVE PURCHASING</vt:lpstr>
      <vt:lpstr>EXCEPTION: EMERGENCY AGREEMENTS</vt:lpstr>
      <vt:lpstr>EXCEPTION: EDUCATIONAL MATERIALS</vt:lpstr>
      <vt:lpstr>EXCEPTION: INTERAGENCY AGREEMENTS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Whiteboard Presentation</dc:title>
  <dc:creator>Jody   Togonon</dc:creator>
  <cp:lastModifiedBy>Jody   Togonon</cp:lastModifiedBy>
  <cp:revision>188</cp:revision>
  <dcterms:created xsi:type="dcterms:W3CDTF">2006-08-16T00:00:00Z</dcterms:created>
  <dcterms:modified xsi:type="dcterms:W3CDTF">2025-08-07T16:23:22Z</dcterms:modified>
  <dc:identifier>DAGiAI46AKM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0x01010009F93B0FD6E7C140ADA919A851DA11BE</vt:lpwstr>
  </property>
</Properties>
</file>