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35" r:id="rId5"/>
    <p:sldId id="336" r:id="rId6"/>
    <p:sldId id="339" r:id="rId7"/>
    <p:sldId id="340" r:id="rId8"/>
    <p:sldId id="341" r:id="rId9"/>
    <p:sldId id="34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-FS1\Share\ADMIN\320%20Report\FY%202024%20-%202025\FTES%20Trends%202015%20-%202024%20and%20Target%20FTES_Nov%20202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CCSF FTES Trends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567794827134547"/>
          <c:y val="0.14678148546824543"/>
          <c:w val="0.87410982654727765"/>
          <c:h val="0.64192298890518129"/>
        </c:manualLayout>
      </c:layout>
      <c:lineChart>
        <c:grouping val="standard"/>
        <c:varyColors val="0"/>
        <c:ser>
          <c:idx val="0"/>
          <c:order val="0"/>
          <c:tx>
            <c:strRef>
              <c:f>'FTES Trends'!$B$2</c:f>
              <c:strCache>
                <c:ptCount val="1"/>
                <c:pt idx="0">
                  <c:v>CREDIT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127335108826104E-2"/>
                  <c:y val="-3.0139935414424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70-4C6C-9BC2-A0DF363CD7AD}"/>
                </c:ext>
              </c:extLst>
            </c:dLbl>
            <c:dLbl>
              <c:idx val="1"/>
              <c:layout>
                <c:manualLayout>
                  <c:x val="-2.4254670217652281E-2"/>
                  <c:y val="2.5834230355220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0-4C6C-9BC2-A0DF363CD7AD}"/>
                </c:ext>
              </c:extLst>
            </c:dLbl>
            <c:dLbl>
              <c:idx val="2"/>
              <c:layout>
                <c:manualLayout>
                  <c:x val="-4.0424450362753737E-2"/>
                  <c:y val="-3.4445640473627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70-4C6C-9BC2-A0DF363CD7AD}"/>
                </c:ext>
              </c:extLst>
            </c:dLbl>
            <c:dLbl>
              <c:idx val="3"/>
              <c:layout>
                <c:manualLayout>
                  <c:x val="-2.6275892735789931E-2"/>
                  <c:y val="6.0279870828848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70-4C6C-9BC2-A0DF363CD7AD}"/>
                </c:ext>
              </c:extLst>
            </c:dLbl>
            <c:dLbl>
              <c:idx val="4"/>
              <c:layout>
                <c:manualLayout>
                  <c:x val="-3.0318337772065305E-2"/>
                  <c:y val="-1.7222820236813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70-4C6C-9BC2-A0DF363CD7AD}"/>
                </c:ext>
              </c:extLst>
            </c:dLbl>
            <c:dLbl>
              <c:idx val="5"/>
              <c:layout>
                <c:manualLayout>
                  <c:x val="-2.2233447699514557E-2"/>
                  <c:y val="2.5834230355220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70-4C6C-9BC2-A0DF363CD7AD}"/>
                </c:ext>
              </c:extLst>
            </c:dLbl>
            <c:dLbl>
              <c:idx val="6"/>
              <c:layout>
                <c:manualLayout>
                  <c:x val="-4.1887126178193242E-2"/>
                  <c:y val="-3.0153746945424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70-4C6C-9BC2-A0DF363CD7AD}"/>
                </c:ext>
              </c:extLst>
            </c:dLbl>
            <c:dLbl>
              <c:idx val="7"/>
              <c:layout>
                <c:manualLayout>
                  <c:x val="-4.1379310344827731E-2"/>
                  <c:y val="2.155172413793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70-4C6C-9BC2-A0DF363CD7AD}"/>
                </c:ext>
              </c:extLst>
            </c:dLbl>
            <c:dLbl>
              <c:idx val="8"/>
              <c:layout>
                <c:manualLayout>
                  <c:x val="-3.3497536945812804E-2"/>
                  <c:y val="-2.5862068965517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70-4C6C-9BC2-A0DF363CD7AD}"/>
                </c:ext>
              </c:extLst>
            </c:dLbl>
            <c:dLbl>
              <c:idx val="9"/>
              <c:layout>
                <c:manualLayout>
                  <c:x val="0"/>
                  <c:y val="-3.448275862068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70-4C6C-9BC2-A0DF363CD7AD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'FTES Trends'!$A$3:$A$12</c:f>
              <c:strCache>
                <c:ptCount val="10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2019-20*</c:v>
                </c:pt>
                <c:pt idx="5">
                  <c:v>2020-21**</c:v>
                </c:pt>
                <c:pt idx="6">
                  <c:v>2021-22***</c:v>
                </c:pt>
                <c:pt idx="7">
                  <c:v>2022-23****</c:v>
                </c:pt>
                <c:pt idx="8">
                  <c:v>2023-24****</c:v>
                </c:pt>
                <c:pt idx="9">
                  <c:v>2024-25****</c:v>
                </c:pt>
              </c:strCache>
            </c:strRef>
          </c:cat>
          <c:val>
            <c:numRef>
              <c:f>'FTES Trends'!$B$3:$B$12</c:f>
              <c:numCache>
                <c:formatCode>#,##0.00</c:formatCode>
                <c:ptCount val="10"/>
                <c:pt idx="0">
                  <c:v>15012.24</c:v>
                </c:pt>
                <c:pt idx="1">
                  <c:v>14108.970000000001</c:v>
                </c:pt>
                <c:pt idx="2">
                  <c:v>16031.33</c:v>
                </c:pt>
                <c:pt idx="3">
                  <c:v>16646.97</c:v>
                </c:pt>
                <c:pt idx="4">
                  <c:v>14996.2</c:v>
                </c:pt>
                <c:pt idx="5">
                  <c:v>12447.27</c:v>
                </c:pt>
                <c:pt idx="6">
                  <c:v>11320.64</c:v>
                </c:pt>
                <c:pt idx="7">
                  <c:v>10355.310000000001</c:v>
                </c:pt>
                <c:pt idx="8">
                  <c:v>12121.46</c:v>
                </c:pt>
                <c:pt idx="9">
                  <c:v>11419.98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270-4C6C-9BC2-A0DF363CD7AD}"/>
            </c:ext>
          </c:extLst>
        </c:ser>
        <c:ser>
          <c:idx val="1"/>
          <c:order val="1"/>
          <c:tx>
            <c:strRef>
              <c:f>'FTES Trends'!$D$2</c:f>
              <c:strCache>
                <c:ptCount val="1"/>
                <c:pt idx="0">
                  <c:v>NONCREDIT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636675544130797E-3"/>
                  <c:y val="-1.7222820236813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70-4C6C-9BC2-A0DF363CD7AD}"/>
                </c:ext>
              </c:extLst>
            </c:dLbl>
            <c:dLbl>
              <c:idx val="1"/>
              <c:layout>
                <c:manualLayout>
                  <c:x val="-4.0424450362753737E-3"/>
                  <c:y val="-3.0139935414424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70-4C6C-9BC2-A0DF363CD7AD}"/>
                </c:ext>
              </c:extLst>
            </c:dLbl>
            <c:dLbl>
              <c:idx val="2"/>
              <c:layout>
                <c:manualLayout>
                  <c:x val="-8.0848900725508221E-3"/>
                  <c:y val="-3.0139935414424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70-4C6C-9BC2-A0DF363CD7AD}"/>
                </c:ext>
              </c:extLst>
            </c:dLbl>
            <c:dLbl>
              <c:idx val="3"/>
              <c:layout>
                <c:manualLayout>
                  <c:x val="-2.2233447699514557E-2"/>
                  <c:y val="-2.1528525296017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70-4C6C-9BC2-A0DF363CD7AD}"/>
                </c:ext>
              </c:extLst>
            </c:dLbl>
            <c:dLbl>
              <c:idx val="4"/>
              <c:layout>
                <c:manualLayout>
                  <c:x val="-1.6169780145101571E-2"/>
                  <c:y val="-8.61141011840688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70-4C6C-9BC2-A0DF363CD7AD}"/>
                </c:ext>
              </c:extLst>
            </c:dLbl>
            <c:dLbl>
              <c:idx val="5"/>
              <c:layout>
                <c:manualLayout>
                  <c:x val="2.0212225181376127E-3"/>
                  <c:y val="-1.7222820236813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70-4C6C-9BC2-A0DF363CD7AD}"/>
                </c:ext>
              </c:extLst>
            </c:dLbl>
            <c:dLbl>
              <c:idx val="6"/>
              <c:layout>
                <c:manualLayout>
                  <c:x val="-6.0636675544130606E-3"/>
                  <c:y val="-1.7222820236813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70-4C6C-9BC2-A0DF363CD7AD}"/>
                </c:ext>
              </c:extLst>
            </c:dLbl>
            <c:dLbl>
              <c:idx val="7"/>
              <c:layout>
                <c:manualLayout>
                  <c:x val="-4.0424450362753737E-3"/>
                  <c:y val="-2.1528525296017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270-4C6C-9BC2-A0DF363CD7AD}"/>
                </c:ext>
              </c:extLst>
            </c:dLbl>
            <c:dLbl>
              <c:idx val="8"/>
              <c:layout>
                <c:manualLayout>
                  <c:x val="0"/>
                  <c:y val="1.7222820236813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270-4C6C-9BC2-A0DF363CD7AD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'FTES Trends'!$A$3:$A$12</c:f>
              <c:strCache>
                <c:ptCount val="10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2019-20*</c:v>
                </c:pt>
                <c:pt idx="5">
                  <c:v>2020-21**</c:v>
                </c:pt>
                <c:pt idx="6">
                  <c:v>2021-22***</c:v>
                </c:pt>
                <c:pt idx="7">
                  <c:v>2022-23****</c:v>
                </c:pt>
                <c:pt idx="8">
                  <c:v>2023-24****</c:v>
                </c:pt>
                <c:pt idx="9">
                  <c:v>2024-25****</c:v>
                </c:pt>
              </c:strCache>
            </c:strRef>
          </c:cat>
          <c:val>
            <c:numRef>
              <c:f>'FTES Trends'!$D$3:$D$12</c:f>
              <c:numCache>
                <c:formatCode>#,##0.00</c:formatCode>
                <c:ptCount val="10"/>
                <c:pt idx="0">
                  <c:v>2110.7399999999989</c:v>
                </c:pt>
                <c:pt idx="1">
                  <c:v>1699.3899999999994</c:v>
                </c:pt>
                <c:pt idx="2">
                  <c:v>1734.96</c:v>
                </c:pt>
                <c:pt idx="3">
                  <c:v>1572.0699999999997</c:v>
                </c:pt>
                <c:pt idx="4">
                  <c:v>1357.12</c:v>
                </c:pt>
                <c:pt idx="5">
                  <c:v>327.4699999999998</c:v>
                </c:pt>
                <c:pt idx="6">
                  <c:v>637.96</c:v>
                </c:pt>
                <c:pt idx="7">
                  <c:v>502.40999999999985</c:v>
                </c:pt>
                <c:pt idx="8">
                  <c:v>1099.21</c:v>
                </c:pt>
                <c:pt idx="9">
                  <c:v>1039.83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270-4C6C-9BC2-A0DF363CD7AD}"/>
            </c:ext>
          </c:extLst>
        </c:ser>
        <c:ser>
          <c:idx val="2"/>
          <c:order val="2"/>
          <c:tx>
            <c:strRef>
              <c:f>'FTES Trends'!$F$2</c:f>
              <c:strCache>
                <c:ptCount val="1"/>
                <c:pt idx="0">
                  <c:v>NONCREDIT CDCP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2.1528525296017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270-4C6C-9BC2-A0DF363CD7AD}"/>
                </c:ext>
              </c:extLst>
            </c:dLbl>
            <c:dLbl>
              <c:idx val="1"/>
              <c:layout>
                <c:manualLayout>
                  <c:x val="-8.0848900725507857E-3"/>
                  <c:y val="-4.3057050592034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270-4C6C-9BC2-A0DF363CD7AD}"/>
                </c:ext>
              </c:extLst>
            </c:dLbl>
            <c:dLbl>
              <c:idx val="2"/>
              <c:layout>
                <c:manualLayout>
                  <c:x val="-4.0424450362753737E-3"/>
                  <c:y val="-3.4445640473627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270-4C6C-9BC2-A0DF363CD7AD}"/>
                </c:ext>
              </c:extLst>
            </c:dLbl>
            <c:dLbl>
              <c:idx val="3"/>
              <c:layout>
                <c:manualLayout>
                  <c:x val="-1.0106112590688434E-2"/>
                  <c:y val="-3.8751345532831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270-4C6C-9BC2-A0DF363CD7AD}"/>
                </c:ext>
              </c:extLst>
            </c:dLbl>
            <c:dLbl>
              <c:idx val="4"/>
              <c:layout>
                <c:manualLayout>
                  <c:x val="-1.0106112590688434E-2"/>
                  <c:y val="-3.8751345532831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270-4C6C-9BC2-A0DF363CD7AD}"/>
                </c:ext>
              </c:extLst>
            </c:dLbl>
            <c:dLbl>
              <c:idx val="5"/>
              <c:layout>
                <c:manualLayout>
                  <c:x val="-4.0424450362753737E-3"/>
                  <c:y val="-6.4585575888051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270-4C6C-9BC2-A0DF363CD7AD}"/>
                </c:ext>
              </c:extLst>
            </c:dLbl>
            <c:dLbl>
              <c:idx val="6"/>
              <c:layout>
                <c:manualLayout>
                  <c:x val="-2.0212225181376869E-2"/>
                  <c:y val="-3.4445640473627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270-4C6C-9BC2-A0DF363CD7AD}"/>
                </c:ext>
              </c:extLst>
            </c:dLbl>
            <c:dLbl>
              <c:idx val="7"/>
              <c:layout>
                <c:manualLayout>
                  <c:x val="-1.0106112590688434E-2"/>
                  <c:y val="-4.3057050592034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270-4C6C-9BC2-A0DF363CD7AD}"/>
                </c:ext>
              </c:extLst>
            </c:dLbl>
            <c:dLbl>
              <c:idx val="8"/>
              <c:layout>
                <c:manualLayout>
                  <c:x val="-4.0424450362753737E-3"/>
                  <c:y val="-3.4445640473627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270-4C6C-9BC2-A0DF363CD7AD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'FTES Trends'!$A$3:$A$12</c:f>
              <c:strCache>
                <c:ptCount val="10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2019-20*</c:v>
                </c:pt>
                <c:pt idx="5">
                  <c:v>2020-21**</c:v>
                </c:pt>
                <c:pt idx="6">
                  <c:v>2021-22***</c:v>
                </c:pt>
                <c:pt idx="7">
                  <c:v>2022-23****</c:v>
                </c:pt>
                <c:pt idx="8">
                  <c:v>2023-24****</c:v>
                </c:pt>
                <c:pt idx="9">
                  <c:v>2024-25****</c:v>
                </c:pt>
              </c:strCache>
            </c:strRef>
          </c:cat>
          <c:val>
            <c:numRef>
              <c:f>'FTES Trends'!$F$3:$F$12</c:f>
              <c:numCache>
                <c:formatCode>#,##0.00</c:formatCode>
                <c:ptCount val="10"/>
                <c:pt idx="0">
                  <c:v>4806.76</c:v>
                </c:pt>
                <c:pt idx="1">
                  <c:v>4713.1499999999996</c:v>
                </c:pt>
                <c:pt idx="2">
                  <c:v>4542.28</c:v>
                </c:pt>
                <c:pt idx="3">
                  <c:v>4072.41</c:v>
                </c:pt>
                <c:pt idx="4">
                  <c:v>3611.87</c:v>
                </c:pt>
                <c:pt idx="5">
                  <c:v>1045.1500000000001</c:v>
                </c:pt>
                <c:pt idx="6">
                  <c:v>2570.5</c:v>
                </c:pt>
                <c:pt idx="7">
                  <c:v>2650.76</c:v>
                </c:pt>
                <c:pt idx="8">
                  <c:v>2492.13</c:v>
                </c:pt>
                <c:pt idx="9">
                  <c:v>2605.25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270-4C6C-9BC2-A0DF363CD7AD}"/>
            </c:ext>
          </c:extLst>
        </c:ser>
        <c:ser>
          <c:idx val="3"/>
          <c:order val="3"/>
          <c:tx>
            <c:strRef>
              <c:f>'FTES Trends'!$H$2</c:f>
              <c:strCache>
                <c:ptCount val="1"/>
                <c:pt idx="0">
                  <c:v>TOTAL FTES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424450362753928E-3"/>
                  <c:y val="-2.5834230355220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270-4C6C-9BC2-A0DF363CD7AD}"/>
                </c:ext>
              </c:extLst>
            </c:dLbl>
            <c:dLbl>
              <c:idx val="2"/>
              <c:layout>
                <c:manualLayout>
                  <c:x val="-2.0212225181376869E-2"/>
                  <c:y val="-4.7362755651237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270-4C6C-9BC2-A0DF363CD7AD}"/>
                </c:ext>
              </c:extLst>
            </c:dLbl>
            <c:dLbl>
              <c:idx val="3"/>
              <c:layout>
                <c:manualLayout>
                  <c:x val="0"/>
                  <c:y val="-1.7222820236813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270-4C6C-9BC2-A0DF363CD7AD}"/>
                </c:ext>
              </c:extLst>
            </c:dLbl>
            <c:dLbl>
              <c:idx val="5"/>
              <c:layout>
                <c:manualLayout>
                  <c:x val="-2.1624141809860047E-2"/>
                  <c:y val="-4.7376798805321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270-4C6C-9BC2-A0DF363CD7AD}"/>
                </c:ext>
              </c:extLst>
            </c:dLbl>
            <c:dLbl>
              <c:idx val="6"/>
              <c:layout>
                <c:manualLayout>
                  <c:x val="-3.3446801908382139E-2"/>
                  <c:y val="-3.87652728753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270-4C6C-9BC2-A0DF363CD7AD}"/>
                </c:ext>
              </c:extLst>
            </c:dLbl>
            <c:dLbl>
              <c:idx val="7"/>
              <c:layout>
                <c:manualLayout>
                  <c:x val="-3.3446801908382139E-2"/>
                  <c:y val="-4.7427708389899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270-4C6C-9BC2-A0DF363CD7AD}"/>
                </c:ext>
              </c:extLst>
            </c:dLbl>
            <c:dLbl>
              <c:idx val="8"/>
              <c:layout>
                <c:manualLayout>
                  <c:x val="-3.1527093596059111E-2"/>
                  <c:y val="-3.0149334781428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270-4C6C-9BC2-A0DF363CD7AD}"/>
                </c:ext>
              </c:extLst>
            </c:dLbl>
            <c:dLbl>
              <c:idx val="9"/>
              <c:layout>
                <c:manualLayout>
                  <c:x val="0"/>
                  <c:y val="-3.4482758620689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270-4C6C-9BC2-A0DF363CD7AD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'FTES Trends'!$A$3:$A$12</c:f>
              <c:strCache>
                <c:ptCount val="10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2019-20*</c:v>
                </c:pt>
                <c:pt idx="5">
                  <c:v>2020-21**</c:v>
                </c:pt>
                <c:pt idx="6">
                  <c:v>2021-22***</c:v>
                </c:pt>
                <c:pt idx="7">
                  <c:v>2022-23****</c:v>
                </c:pt>
                <c:pt idx="8">
                  <c:v>2023-24****</c:v>
                </c:pt>
                <c:pt idx="9">
                  <c:v>2024-25****</c:v>
                </c:pt>
              </c:strCache>
            </c:strRef>
          </c:cat>
          <c:val>
            <c:numRef>
              <c:f>'FTES Trends'!$H$3:$H$12</c:f>
              <c:numCache>
                <c:formatCode>#,##0.00</c:formatCode>
                <c:ptCount val="10"/>
                <c:pt idx="0">
                  <c:v>21929.739999999998</c:v>
                </c:pt>
                <c:pt idx="1">
                  <c:v>20521.510000000002</c:v>
                </c:pt>
                <c:pt idx="2">
                  <c:v>22308.57</c:v>
                </c:pt>
                <c:pt idx="3">
                  <c:v>22291.45</c:v>
                </c:pt>
                <c:pt idx="4">
                  <c:v>19965.189999999999</c:v>
                </c:pt>
                <c:pt idx="5">
                  <c:v>13819.89</c:v>
                </c:pt>
                <c:pt idx="6">
                  <c:v>14529.099999999999</c:v>
                </c:pt>
                <c:pt idx="7">
                  <c:v>13508.480000000001</c:v>
                </c:pt>
                <c:pt idx="8">
                  <c:v>15712.8</c:v>
                </c:pt>
                <c:pt idx="9">
                  <c:v>15065.06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1270-4C6C-9BC2-A0DF363CD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240431"/>
        <c:axId val="1"/>
      </c:lineChart>
      <c:catAx>
        <c:axId val="144324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240431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40420934225327"/>
          <c:y val="0.9274615134508547"/>
          <c:w val="0.6680366430958522"/>
          <c:h val="7.1123014524934636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4893" y="212651"/>
            <a:ext cx="6305107" cy="3668232"/>
          </a:xfrm>
        </p:spPr>
        <p:txBody>
          <a:bodyPr>
            <a:noAutofit/>
          </a:bodyPr>
          <a:lstStyle/>
          <a:p>
            <a:r>
              <a:rPr lang="en-US" sz="8000" dirty="0"/>
              <a:t>CCSF FTES 10-Year Trends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C2C820E-B319-8D1E-855F-5AAB91F22A0A}"/>
              </a:ext>
            </a:extLst>
          </p:cNvPr>
          <p:cNvSpPr txBox="1">
            <a:spLocks/>
          </p:cNvSpPr>
          <p:nvPr/>
        </p:nvSpPr>
        <p:spPr>
          <a:xfrm>
            <a:off x="6096000" y="3880884"/>
            <a:ext cx="5536019" cy="2764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EMC meeting Presentation</a:t>
            </a:r>
          </a:p>
          <a:p>
            <a:endParaRPr lang="en-US" sz="3600" dirty="0"/>
          </a:p>
          <a:p>
            <a:r>
              <a:rPr lang="en-US" sz="3600" dirty="0"/>
              <a:t>Monika Liu</a:t>
            </a:r>
          </a:p>
          <a:p>
            <a:r>
              <a:rPr lang="en-US" sz="3600" dirty="0"/>
              <a:t>April 17, 2025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 dirty="0"/>
              <a:t>CCSF Credit and Noncredit FTES data trend </a:t>
            </a:r>
          </a:p>
          <a:p>
            <a:r>
              <a:rPr lang="en-US" dirty="0"/>
              <a:t>Academic Years 2015 -16 to 2024-25</a:t>
            </a:r>
          </a:p>
          <a:p>
            <a:r>
              <a:rPr lang="en-US" dirty="0"/>
              <a:t>Notes</a:t>
            </a:r>
          </a:p>
          <a:p>
            <a:r>
              <a:rPr lang="en-US" dirty="0"/>
              <a:t>CCSF FTES Trend in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US" dirty="0"/>
              <a:t>Engaging the audience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FCA6AB-7749-DDA0-2FC2-65C9C25BD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47308"/>
              </p:ext>
            </p:extLst>
          </p:nvPr>
        </p:nvGraphicFramePr>
        <p:xfrm>
          <a:off x="911352" y="2277776"/>
          <a:ext cx="10405177" cy="34685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51553">
                  <a:extLst>
                    <a:ext uri="{9D8B030D-6E8A-4147-A177-3AD203B41FA5}">
                      <a16:colId xmlns:a16="http://schemas.microsoft.com/office/drawing/2014/main" val="555333852"/>
                    </a:ext>
                  </a:extLst>
                </a:gridCol>
                <a:gridCol w="1351553">
                  <a:extLst>
                    <a:ext uri="{9D8B030D-6E8A-4147-A177-3AD203B41FA5}">
                      <a16:colId xmlns:a16="http://schemas.microsoft.com/office/drawing/2014/main" val="3984299636"/>
                    </a:ext>
                  </a:extLst>
                </a:gridCol>
                <a:gridCol w="911853">
                  <a:extLst>
                    <a:ext uri="{9D8B030D-6E8A-4147-A177-3AD203B41FA5}">
                      <a16:colId xmlns:a16="http://schemas.microsoft.com/office/drawing/2014/main" val="1957338259"/>
                    </a:ext>
                  </a:extLst>
                </a:gridCol>
                <a:gridCol w="1351553">
                  <a:extLst>
                    <a:ext uri="{9D8B030D-6E8A-4147-A177-3AD203B41FA5}">
                      <a16:colId xmlns:a16="http://schemas.microsoft.com/office/drawing/2014/main" val="2284219959"/>
                    </a:ext>
                  </a:extLst>
                </a:gridCol>
                <a:gridCol w="911853">
                  <a:extLst>
                    <a:ext uri="{9D8B030D-6E8A-4147-A177-3AD203B41FA5}">
                      <a16:colId xmlns:a16="http://schemas.microsoft.com/office/drawing/2014/main" val="2487685313"/>
                    </a:ext>
                  </a:extLst>
                </a:gridCol>
                <a:gridCol w="1351553">
                  <a:extLst>
                    <a:ext uri="{9D8B030D-6E8A-4147-A177-3AD203B41FA5}">
                      <a16:colId xmlns:a16="http://schemas.microsoft.com/office/drawing/2014/main" val="3256834822"/>
                    </a:ext>
                  </a:extLst>
                </a:gridCol>
                <a:gridCol w="911853">
                  <a:extLst>
                    <a:ext uri="{9D8B030D-6E8A-4147-A177-3AD203B41FA5}">
                      <a16:colId xmlns:a16="http://schemas.microsoft.com/office/drawing/2014/main" val="2255925517"/>
                    </a:ext>
                  </a:extLst>
                </a:gridCol>
                <a:gridCol w="1351553">
                  <a:extLst>
                    <a:ext uri="{9D8B030D-6E8A-4147-A177-3AD203B41FA5}">
                      <a16:colId xmlns:a16="http://schemas.microsoft.com/office/drawing/2014/main" val="965803011"/>
                    </a:ext>
                  </a:extLst>
                </a:gridCol>
                <a:gridCol w="911853">
                  <a:extLst>
                    <a:ext uri="{9D8B030D-6E8A-4147-A177-3AD203B41FA5}">
                      <a16:colId xmlns:a16="http://schemas.microsoft.com/office/drawing/2014/main" val="1700288580"/>
                    </a:ext>
                  </a:extLst>
                </a:gridCol>
              </a:tblGrid>
              <a:tr h="7003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CREDIT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% Increase/ Decrease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NONCREDIT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% Increase/ Decrease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NONCREDIT CDCP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% Increase/ Decrease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TOTAL FTES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% Increase/ Decrease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1827636169"/>
                  </a:ext>
                </a:extLst>
              </a:tr>
              <a:tr h="294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2015-16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15,012.24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2,110.74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4,806.76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21,929.74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666502390"/>
                  </a:ext>
                </a:extLst>
              </a:tr>
              <a:tr h="27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2016-17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14,108.97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1,699.39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-19%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4,713.15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20,521.51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989071569"/>
                  </a:ext>
                </a:extLst>
              </a:tr>
              <a:tr h="27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2017-18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16,031.33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1,734.96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4,542.28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22,308.57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4035283614"/>
                  </a:ext>
                </a:extLst>
              </a:tr>
              <a:tr h="27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2018-19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16,646.97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1,572.07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4,072.41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22,291.45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-0.08%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2254810061"/>
                  </a:ext>
                </a:extLst>
              </a:tr>
              <a:tr h="27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2019-20*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14,996.20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1,357.12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-14%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3,611.87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-11%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19,965.19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2315894810"/>
                  </a:ext>
                </a:extLst>
              </a:tr>
              <a:tr h="27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2020-21**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12,447.27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-17%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327.47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-76%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1,045.15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-71%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13,819.89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-31%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2456822100"/>
                  </a:ext>
                </a:extLst>
              </a:tr>
              <a:tr h="27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2021-22***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11,320.64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637.96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95%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2,570.50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146%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14,529.10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2472137240"/>
                  </a:ext>
                </a:extLst>
              </a:tr>
              <a:tr h="285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2022-23****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10,355.31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-9%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502.41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-21%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2,650.76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13,508.48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186799518"/>
                  </a:ext>
                </a:extLst>
              </a:tr>
              <a:tr h="27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2023-24****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12,121.46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1,099.21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119%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2,492.13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15,712.80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1589145638"/>
                  </a:ext>
                </a:extLst>
              </a:tr>
              <a:tr h="27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2024-25****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11,419.98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1,039.83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-5%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2,605.25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15,065.06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-4%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233613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ZA" dirty="0"/>
              <a:t>Notes: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4178FA1-1979-DDBD-AA39-9E4DCCA5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2537F6-7208-1D10-23AC-6F3584DA9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90727"/>
              </p:ext>
            </p:extLst>
          </p:nvPr>
        </p:nvGraphicFramePr>
        <p:xfrm>
          <a:off x="1337899" y="1397100"/>
          <a:ext cx="9515504" cy="5322315"/>
        </p:xfrm>
        <a:graphic>
          <a:graphicData uri="http://schemas.openxmlformats.org/drawingml/2006/table">
            <a:tbl>
              <a:tblPr/>
              <a:tblGrid>
                <a:gridCol w="9515504">
                  <a:extLst>
                    <a:ext uri="{9D8B030D-6E8A-4147-A177-3AD203B41FA5}">
                      <a16:colId xmlns:a16="http://schemas.microsoft.com/office/drawing/2014/main" val="2219331187"/>
                    </a:ext>
                  </a:extLst>
                </a:gridCol>
              </a:tblGrid>
              <a:tr h="690843">
                <a:tc>
                  <a:txBody>
                    <a:bodyPr/>
                    <a:lstStyle/>
                    <a:p>
                      <a:pPr marL="342900" indent="-34290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 2019-20 Positive Attendance Courses - estimates using average of three prior offers due to COVID-19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29" marR="9829" marT="9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830626"/>
                  </a:ext>
                </a:extLst>
              </a:tr>
              <a:tr h="690843">
                <a:tc>
                  <a:txBody>
                    <a:bodyPr/>
                    <a:lstStyle/>
                    <a:p>
                      <a:pPr marL="342900" indent="-34290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 2020-2021 Noncredit: Mixed of Positive Attendance /Online /Remote - Canvas data using two Census points for FTES calculation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29" marR="9829" marT="9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562019"/>
                  </a:ext>
                </a:extLst>
              </a:tr>
              <a:tr h="2735893">
                <a:tc>
                  <a:txBody>
                    <a:bodyPr/>
                    <a:lstStyle/>
                    <a:p>
                      <a:pPr marL="342900" indent="-34290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 2021-2022 Noncredit: Mixed of Positive Attendance/Online/Remote - Canvas data using two Census points for FTES calculation with homework hours adjusted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 2022-23, 2023-24 &amp; 2024-25 Noncredit: Mixed of Positive Attendance/Online/Remote - Two Census for NT attendance accounting method using drop roster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 2023-24 Total FTES: Included two summers (summer 2024 and summer 2024)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29" marR="9829" marT="9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513420"/>
                  </a:ext>
                </a:extLst>
              </a:tr>
              <a:tr h="903708">
                <a:tc>
                  <a:txBody>
                    <a:bodyPr/>
                    <a:lstStyle/>
                    <a:p>
                      <a:pPr marL="0" indent="0" algn="l" fontAlgn="b">
                        <a:buFont typeface="Wingdings" panose="05000000000000000000" pitchFamily="2" charset="2"/>
                        <a:buNone/>
                      </a:pP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29" marR="9829" marT="9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820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en-US" dirty="0"/>
              <a:t>CCSF FTES Trends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9B4B725-94DF-F699-2586-26E8522DA65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74033746"/>
              </p:ext>
            </p:extLst>
          </p:nvPr>
        </p:nvGraphicFramePr>
        <p:xfrm>
          <a:off x="911352" y="1531089"/>
          <a:ext cx="10405174" cy="443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{36FE0FE7-F6E2-494F-AC7A-8976D3F81C76}tf16411248_win32</Template>
  <TotalTime>30</TotalTime>
  <Words>372</Words>
  <Application>Microsoft Office PowerPoint</Application>
  <PresentationFormat>Widescreen</PresentationFormat>
  <Paragraphs>159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Avenir Next LT Pro Light</vt:lpstr>
      <vt:lpstr>Calibri</vt:lpstr>
      <vt:lpstr>Posterama</vt:lpstr>
      <vt:lpstr>Wingdings</vt:lpstr>
      <vt:lpstr>Custom</vt:lpstr>
      <vt:lpstr>CCSF FTES 10-Year Trends</vt:lpstr>
      <vt:lpstr>Agenda </vt:lpstr>
      <vt:lpstr>Engaging the audience</vt:lpstr>
      <vt:lpstr>Notes:</vt:lpstr>
      <vt:lpstr>CCSF FTES Trends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CCSF FTES 10-Year Trends</dc:title>
  <dc:creator>Monika Liu</dc:creator>
  <cp:lastModifiedBy>Monika Liu</cp:lastModifiedBy>
  <cp:revision>2</cp:revision>
  <dcterms:created xsi:type="dcterms:W3CDTF">2025-04-15T08:00:27Z</dcterms:created>
  <dcterms:modified xsi:type="dcterms:W3CDTF">2025-04-17T18:47:02Z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