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2" r:id="rId4"/>
    <p:sldId id="259" r:id="rId5"/>
    <p:sldId id="258" r:id="rId6"/>
    <p:sldId id="275" r:id="rId7"/>
    <p:sldId id="276" r:id="rId8"/>
    <p:sldId id="260" r:id="rId9"/>
    <p:sldId id="264" r:id="rId10"/>
    <p:sldId id="271" r:id="rId11"/>
    <p:sldId id="265" r:id="rId12"/>
    <p:sldId id="272" r:id="rId13"/>
    <p:sldId id="263" r:id="rId14"/>
    <p:sldId id="267" r:id="rId15"/>
    <p:sldId id="268" r:id="rId16"/>
    <p:sldId id="269" r:id="rId17"/>
    <p:sldId id="273" r:id="rId18"/>
    <p:sldId id="277"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6D453-B84D-4829-AA1A-B8215CF90D87}" v="6" dt="2022-10-04T18:38:53.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8" autoAdjust="0"/>
  </p:normalViewPr>
  <p:slideViewPr>
    <p:cSldViewPr snapToGrid="0">
      <p:cViewPr varScale="1">
        <p:scale>
          <a:sx n="72" d="100"/>
          <a:sy n="72" d="100"/>
        </p:scale>
        <p:origin x="66" y="342"/>
      </p:cViewPr>
      <p:guideLst/>
    </p:cSldViewPr>
  </p:slideViewPr>
  <p:outlineViewPr>
    <p:cViewPr>
      <p:scale>
        <a:sx n="33" d="100"/>
        <a:sy n="33" d="100"/>
      </p:scale>
      <p:origin x="0" y="-57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varts, Olga@DOR" userId="4843dd6f-ced0-4bc0-b8b5-bce360b35c45" providerId="ADAL" clId="{B35813DB-132C-4FD5-8C7A-37A02F881438}"/>
    <pc:docChg chg="custSel addSld modSld sldOrd">
      <pc:chgData name="Shvarts, Olga@DOR" userId="4843dd6f-ced0-4bc0-b8b5-bce360b35c45" providerId="ADAL" clId="{B35813DB-132C-4FD5-8C7A-37A02F881438}" dt="2022-09-30T21:16:33.498" v="740" actId="122"/>
      <pc:docMkLst>
        <pc:docMk/>
      </pc:docMkLst>
      <pc:sldChg chg="modSp mod ord">
        <pc:chgData name="Shvarts, Olga@DOR" userId="4843dd6f-ced0-4bc0-b8b5-bce360b35c45" providerId="ADAL" clId="{B35813DB-132C-4FD5-8C7A-37A02F881438}" dt="2022-09-30T21:13:46.300" v="736" actId="113"/>
        <pc:sldMkLst>
          <pc:docMk/>
          <pc:sldMk cId="152299593" sldId="275"/>
        </pc:sldMkLst>
        <pc:spChg chg="mod">
          <ac:chgData name="Shvarts, Olga@DOR" userId="4843dd6f-ced0-4bc0-b8b5-bce360b35c45" providerId="ADAL" clId="{B35813DB-132C-4FD5-8C7A-37A02F881438}" dt="2022-09-30T21:13:46.300" v="736" actId="113"/>
          <ac:spMkLst>
            <pc:docMk/>
            <pc:sldMk cId="152299593" sldId="275"/>
            <ac:spMk id="2" creationId="{2CE2DFF1-FEE6-85DA-7B97-5ED606372ECC}"/>
          </ac:spMkLst>
        </pc:spChg>
        <pc:spChg chg="mod">
          <ac:chgData name="Shvarts, Olga@DOR" userId="4843dd6f-ced0-4bc0-b8b5-bce360b35c45" providerId="ADAL" clId="{B35813DB-132C-4FD5-8C7A-37A02F881438}" dt="2022-09-30T21:13:43.004" v="735" actId="113"/>
          <ac:spMkLst>
            <pc:docMk/>
            <pc:sldMk cId="152299593" sldId="275"/>
            <ac:spMk id="3" creationId="{FE7E53E3-9566-A9F1-A0ED-FFAB34A874EE}"/>
          </ac:spMkLst>
        </pc:spChg>
      </pc:sldChg>
      <pc:sldChg chg="addSp modSp new mod setBg">
        <pc:chgData name="Shvarts, Olga@DOR" userId="4843dd6f-ced0-4bc0-b8b5-bce360b35c45" providerId="ADAL" clId="{B35813DB-132C-4FD5-8C7A-37A02F881438}" dt="2022-09-30T21:13:06.713" v="731" actId="962"/>
        <pc:sldMkLst>
          <pc:docMk/>
          <pc:sldMk cId="3481304289" sldId="276"/>
        </pc:sldMkLst>
        <pc:spChg chg="add mod">
          <ac:chgData name="Shvarts, Olga@DOR" userId="4843dd6f-ced0-4bc0-b8b5-bce360b35c45" providerId="ADAL" clId="{B35813DB-132C-4FD5-8C7A-37A02F881438}" dt="2022-09-30T21:12:39.435" v="726"/>
          <ac:spMkLst>
            <pc:docMk/>
            <pc:sldMk cId="3481304289" sldId="276"/>
            <ac:spMk id="4" creationId="{5E0585D7-9B56-A023-5AFE-26A275D493A4}"/>
          </ac:spMkLst>
        </pc:spChg>
        <pc:spChg chg="add">
          <ac:chgData name="Shvarts, Olga@DOR" userId="4843dd6f-ced0-4bc0-b8b5-bce360b35c45" providerId="ADAL" clId="{B35813DB-132C-4FD5-8C7A-37A02F881438}" dt="2022-09-30T20:58:10.480" v="60" actId="26606"/>
          <ac:spMkLst>
            <pc:docMk/>
            <pc:sldMk cId="3481304289" sldId="276"/>
            <ac:spMk id="8" creationId="{F557AC3B-63D5-4181-AD35-0D051F7C8225}"/>
          </ac:spMkLst>
        </pc:spChg>
        <pc:picChg chg="add mod">
          <ac:chgData name="Shvarts, Olga@DOR" userId="4843dd6f-ced0-4bc0-b8b5-bce360b35c45" providerId="ADAL" clId="{B35813DB-132C-4FD5-8C7A-37A02F881438}" dt="2022-09-30T21:13:06.713" v="731" actId="962"/>
          <ac:picMkLst>
            <pc:docMk/>
            <pc:sldMk cId="3481304289" sldId="276"/>
            <ac:picMk id="3" creationId="{A7C44BD1-F165-60C1-AA5E-768DEF0F5102}"/>
          </ac:picMkLst>
        </pc:picChg>
      </pc:sldChg>
      <pc:sldChg chg="modSp new mod">
        <pc:chgData name="Shvarts, Olga@DOR" userId="4843dd6f-ced0-4bc0-b8b5-bce360b35c45" providerId="ADAL" clId="{B35813DB-132C-4FD5-8C7A-37A02F881438}" dt="2022-09-30T21:16:33.498" v="740" actId="122"/>
        <pc:sldMkLst>
          <pc:docMk/>
          <pc:sldMk cId="3959902897" sldId="277"/>
        </pc:sldMkLst>
        <pc:spChg chg="mod">
          <ac:chgData name="Shvarts, Olga@DOR" userId="4843dd6f-ced0-4bc0-b8b5-bce360b35c45" providerId="ADAL" clId="{B35813DB-132C-4FD5-8C7A-37A02F881438}" dt="2022-09-30T21:16:33.498" v="740" actId="122"/>
          <ac:spMkLst>
            <pc:docMk/>
            <pc:sldMk cId="3959902897" sldId="277"/>
            <ac:spMk id="2" creationId="{66EED2E3-53DA-EC9E-B0EC-45E549BB702E}"/>
          </ac:spMkLst>
        </pc:spChg>
        <pc:spChg chg="mod">
          <ac:chgData name="Shvarts, Olga@DOR" userId="4843dd6f-ced0-4bc0-b8b5-bce360b35c45" providerId="ADAL" clId="{B35813DB-132C-4FD5-8C7A-37A02F881438}" dt="2022-09-30T21:16:10.625" v="738" actId="20577"/>
          <ac:spMkLst>
            <pc:docMk/>
            <pc:sldMk cId="3959902897" sldId="277"/>
            <ac:spMk id="3" creationId="{AF3F7A83-FE15-B477-997F-ED474F77BB38}"/>
          </ac:spMkLst>
        </pc:spChg>
      </pc:sldChg>
    </pc:docChg>
  </pc:docChgLst>
  <pc:docChgLst>
    <pc:chgData name="JC O'Donnell" userId="e893d388-7e20-48ce-89fc-90dcb77f310b" providerId="ADAL" clId="{7016D453-B84D-4829-AA1A-B8215CF90D87}"/>
    <pc:docChg chg="undo redo custSel modSld">
      <pc:chgData name="JC O'Donnell" userId="e893d388-7e20-48ce-89fc-90dcb77f310b" providerId="ADAL" clId="{7016D453-B84D-4829-AA1A-B8215CF90D87}" dt="2022-10-04T18:39:02.659" v="8" actId="207"/>
      <pc:docMkLst>
        <pc:docMk/>
      </pc:docMkLst>
      <pc:sldChg chg="modSp mod">
        <pc:chgData name="JC O'Donnell" userId="e893d388-7e20-48ce-89fc-90dcb77f310b" providerId="ADAL" clId="{7016D453-B84D-4829-AA1A-B8215CF90D87}" dt="2022-10-04T18:39:02.659" v="8" actId="207"/>
        <pc:sldMkLst>
          <pc:docMk/>
          <pc:sldMk cId="614798528" sldId="256"/>
        </pc:sldMkLst>
        <pc:spChg chg="mod">
          <ac:chgData name="JC O'Donnell" userId="e893d388-7e20-48ce-89fc-90dcb77f310b" providerId="ADAL" clId="{7016D453-B84D-4829-AA1A-B8215CF90D87}" dt="2022-10-04T18:39:02.659" v="8" actId="207"/>
          <ac:spMkLst>
            <pc:docMk/>
            <pc:sldMk cId="614798528" sldId="256"/>
            <ac:spMk id="6" creationId="{9A54D152-FCAC-3E07-4060-1316E29C3E2D}"/>
          </ac:spMkLst>
        </pc:spChg>
      </pc:sldChg>
      <pc:sldChg chg="modSp">
        <pc:chgData name="JC O'Donnell" userId="e893d388-7e20-48ce-89fc-90dcb77f310b" providerId="ADAL" clId="{7016D453-B84D-4829-AA1A-B8215CF90D87}" dt="2022-10-04T18:38:24.270" v="3" actId="12100"/>
        <pc:sldMkLst>
          <pc:docMk/>
          <pc:sldMk cId="186195361" sldId="258"/>
        </pc:sldMkLst>
        <pc:graphicFrameChg chg="mod">
          <ac:chgData name="JC O'Donnell" userId="e893d388-7e20-48ce-89fc-90dcb77f310b" providerId="ADAL" clId="{7016D453-B84D-4829-AA1A-B8215CF90D87}" dt="2022-10-04T18:38:24.270" v="3" actId="12100"/>
          <ac:graphicFrameMkLst>
            <pc:docMk/>
            <pc:sldMk cId="186195361" sldId="258"/>
            <ac:graphicFrameMk id="5" creationId="{23414369-6384-9927-0609-600FCC5C2D69}"/>
          </ac:graphicFrameMkLst>
        </pc:graphicFrameChg>
      </pc:sldChg>
      <pc:sldChg chg="modSp">
        <pc:chgData name="JC O'Donnell" userId="e893d388-7e20-48ce-89fc-90dcb77f310b" providerId="ADAL" clId="{7016D453-B84D-4829-AA1A-B8215CF90D87}" dt="2022-10-04T18:38:08.135" v="2" actId="12100"/>
        <pc:sldMkLst>
          <pc:docMk/>
          <pc:sldMk cId="694344188" sldId="262"/>
        </pc:sldMkLst>
        <pc:graphicFrameChg chg="mod">
          <ac:chgData name="JC O'Donnell" userId="e893d388-7e20-48ce-89fc-90dcb77f310b" providerId="ADAL" clId="{7016D453-B84D-4829-AA1A-B8215CF90D87}" dt="2022-10-04T18:38:08.135" v="2" actId="12100"/>
          <ac:graphicFrameMkLst>
            <pc:docMk/>
            <pc:sldMk cId="694344188" sldId="262"/>
            <ac:graphicFrameMk id="5" creationId="{6FC31085-F782-210D-F791-8EA42EC33CE5}"/>
          </ac:graphicFrameMkLst>
        </pc:graphicFrameChg>
      </pc:sldChg>
      <pc:sldChg chg="modSp">
        <pc:chgData name="JC O'Donnell" userId="e893d388-7e20-48ce-89fc-90dcb77f310b" providerId="ADAL" clId="{7016D453-B84D-4829-AA1A-B8215CF90D87}" dt="2022-10-04T18:38:33.388" v="4" actId="12100"/>
        <pc:sldMkLst>
          <pc:docMk/>
          <pc:sldMk cId="2893180682" sldId="272"/>
        </pc:sldMkLst>
        <pc:graphicFrameChg chg="mod">
          <ac:chgData name="JC O'Donnell" userId="e893d388-7e20-48ce-89fc-90dcb77f310b" providerId="ADAL" clId="{7016D453-B84D-4829-AA1A-B8215CF90D87}" dt="2022-10-04T18:38:33.388" v="4" actId="12100"/>
          <ac:graphicFrameMkLst>
            <pc:docMk/>
            <pc:sldMk cId="2893180682" sldId="272"/>
            <ac:graphicFrameMk id="5" creationId="{7CF28207-1661-9638-BB28-9F8ED6FF482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8ECBB-C120-4D04-9846-78F413CC1A8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AA03307-437C-4FED-9CCD-B281984FD075}">
      <dgm:prSet/>
      <dgm:spPr/>
      <dgm:t>
        <a:bodyPr/>
        <a:lstStyle/>
        <a:p>
          <a:r>
            <a:rPr lang="en-US" dirty="0"/>
            <a:t>Life long/ long term disabilities vs recent/ temporary conditions</a:t>
          </a:r>
        </a:p>
      </dgm:t>
      <dgm:extLst>
        <a:ext uri="{E40237B7-FDA0-4F09-8148-C483321AD2D9}">
          <dgm14:cNvPr xmlns:dgm14="http://schemas.microsoft.com/office/drawing/2010/diagram" id="0" name="" descr="Life long/ long term disabilities vs recent/ temporary conditions&#10;"/>
        </a:ext>
      </dgm:extLst>
    </dgm:pt>
    <dgm:pt modelId="{90D4E651-E8B9-42F3-9BAB-95731BF6CFDC}" type="parTrans" cxnId="{30FD4EDB-AC61-4C78-9E6E-43E01BD8B4DA}">
      <dgm:prSet/>
      <dgm:spPr/>
      <dgm:t>
        <a:bodyPr/>
        <a:lstStyle/>
        <a:p>
          <a:endParaRPr lang="en-US"/>
        </a:p>
      </dgm:t>
    </dgm:pt>
    <dgm:pt modelId="{0AA40674-4053-410E-BE3C-B192F30021D1}" type="sibTrans" cxnId="{30FD4EDB-AC61-4C78-9E6E-43E01BD8B4DA}">
      <dgm:prSet/>
      <dgm:spPr/>
      <dgm:t>
        <a:bodyPr/>
        <a:lstStyle/>
        <a:p>
          <a:endParaRPr lang="en-US"/>
        </a:p>
      </dgm:t>
    </dgm:pt>
    <dgm:pt modelId="{BF16E2F0-1C2C-4D32-8FB4-7AA7D3FB04F2}">
      <dgm:prSet/>
      <dgm:spPr/>
      <dgm:t>
        <a:bodyPr/>
        <a:lstStyle/>
        <a:p>
          <a:r>
            <a:rPr lang="en-US" dirty="0"/>
            <a:t>Online Services vs In-person services/ classes</a:t>
          </a:r>
        </a:p>
      </dgm:t>
      <dgm:extLst>
        <a:ext uri="{E40237B7-FDA0-4F09-8148-C483321AD2D9}">
          <dgm14:cNvPr xmlns:dgm14="http://schemas.microsoft.com/office/drawing/2010/diagram" id="0" name="" descr="Online Services vs In-person services/ classes&#10;"/>
        </a:ext>
      </dgm:extLst>
    </dgm:pt>
    <dgm:pt modelId="{7B5D2392-07BE-4F02-AB3C-91792A35A0B3}" type="parTrans" cxnId="{0F74DE2A-466B-4C49-9852-2F2DAFED0B66}">
      <dgm:prSet/>
      <dgm:spPr/>
      <dgm:t>
        <a:bodyPr/>
        <a:lstStyle/>
        <a:p>
          <a:endParaRPr lang="en-US"/>
        </a:p>
      </dgm:t>
    </dgm:pt>
    <dgm:pt modelId="{6FB6B248-B887-41E0-8F51-46F8290B4890}" type="sibTrans" cxnId="{0F74DE2A-466B-4C49-9852-2F2DAFED0B66}">
      <dgm:prSet/>
      <dgm:spPr/>
      <dgm:t>
        <a:bodyPr/>
        <a:lstStyle/>
        <a:p>
          <a:endParaRPr lang="en-US"/>
        </a:p>
      </dgm:t>
    </dgm:pt>
    <dgm:pt modelId="{E66A47C5-5EA0-47D2-98E2-8A3C92043268}">
      <dgm:prSet/>
      <dgm:spPr/>
      <dgm:t>
        <a:bodyPr/>
        <a:lstStyle/>
        <a:p>
          <a:r>
            <a:rPr lang="en-US" dirty="0"/>
            <a:t>HS Students vs Adults </a:t>
          </a:r>
        </a:p>
      </dgm:t>
      <dgm:extLst>
        <a:ext uri="{E40237B7-FDA0-4F09-8148-C483321AD2D9}">
          <dgm14:cNvPr xmlns:dgm14="http://schemas.microsoft.com/office/drawing/2010/diagram" id="0" name="" descr="HS Students vs Adults &#10;"/>
        </a:ext>
      </dgm:extLst>
    </dgm:pt>
    <dgm:pt modelId="{98371A93-4FB7-4236-8AE1-F3261342CB0D}" type="parTrans" cxnId="{CB59CC08-0471-4B9A-9A40-6E5C3F262727}">
      <dgm:prSet/>
      <dgm:spPr/>
      <dgm:t>
        <a:bodyPr/>
        <a:lstStyle/>
        <a:p>
          <a:endParaRPr lang="en-US"/>
        </a:p>
      </dgm:t>
    </dgm:pt>
    <dgm:pt modelId="{3E1DEB7C-CA44-4DB4-8D69-171A9611761C}" type="sibTrans" cxnId="{CB59CC08-0471-4B9A-9A40-6E5C3F262727}">
      <dgm:prSet/>
      <dgm:spPr/>
      <dgm:t>
        <a:bodyPr/>
        <a:lstStyle/>
        <a:p>
          <a:endParaRPr lang="en-US"/>
        </a:p>
      </dgm:t>
    </dgm:pt>
    <dgm:pt modelId="{B0C93CD0-9DC5-4417-99CF-EF798DF193AF}">
      <dgm:prSet/>
      <dgm:spPr/>
      <dgm:t>
        <a:bodyPr/>
        <a:lstStyle/>
        <a:p>
          <a:r>
            <a:rPr lang="en-US" dirty="0"/>
            <a:t>Ocean Campus vs  Other campuses</a:t>
          </a:r>
        </a:p>
      </dgm:t>
      <dgm:extLst>
        <a:ext uri="{E40237B7-FDA0-4F09-8148-C483321AD2D9}">
          <dgm14:cNvPr xmlns:dgm14="http://schemas.microsoft.com/office/drawing/2010/diagram" id="0" name="" descr="Ocean Campus vs  Other campuses&#10;"/>
        </a:ext>
      </dgm:extLst>
    </dgm:pt>
    <dgm:pt modelId="{E7A6212A-B738-4BE6-8F0B-927C1ECE7773}" type="parTrans" cxnId="{3C6B8299-64DB-473F-9383-BC7279E88C3B}">
      <dgm:prSet/>
      <dgm:spPr/>
      <dgm:t>
        <a:bodyPr/>
        <a:lstStyle/>
        <a:p>
          <a:endParaRPr lang="en-US"/>
        </a:p>
      </dgm:t>
    </dgm:pt>
    <dgm:pt modelId="{81825EF9-4BCB-482A-A398-0FD81CF68844}" type="sibTrans" cxnId="{3C6B8299-64DB-473F-9383-BC7279E88C3B}">
      <dgm:prSet/>
      <dgm:spPr/>
      <dgm:t>
        <a:bodyPr/>
        <a:lstStyle/>
        <a:p>
          <a:endParaRPr lang="en-US"/>
        </a:p>
      </dgm:t>
    </dgm:pt>
    <dgm:pt modelId="{DDC994A3-CE4E-4AFA-8902-45FDD958D14F}">
      <dgm:prSet/>
      <dgm:spPr/>
      <dgm:t>
        <a:bodyPr/>
        <a:lstStyle/>
        <a:p>
          <a:r>
            <a:rPr lang="en-US" dirty="0"/>
            <a:t>Medical Conditions </a:t>
          </a:r>
        </a:p>
      </dgm:t>
      <dgm:extLst>
        <a:ext uri="{E40237B7-FDA0-4F09-8148-C483321AD2D9}">
          <dgm14:cNvPr xmlns:dgm14="http://schemas.microsoft.com/office/drawing/2010/diagram" id="0" name="" descr="Medical Conditions &#10;"/>
        </a:ext>
      </dgm:extLst>
    </dgm:pt>
    <dgm:pt modelId="{6D77B114-5645-45DC-BC45-C2D2B0352C19}" type="parTrans" cxnId="{DCC3F362-FEDC-42B6-B567-D9AE232DB38D}">
      <dgm:prSet/>
      <dgm:spPr/>
      <dgm:t>
        <a:bodyPr/>
        <a:lstStyle/>
        <a:p>
          <a:endParaRPr lang="en-US"/>
        </a:p>
      </dgm:t>
    </dgm:pt>
    <dgm:pt modelId="{0207099D-FF95-412D-B4F0-86712D538B76}" type="sibTrans" cxnId="{DCC3F362-FEDC-42B6-B567-D9AE232DB38D}">
      <dgm:prSet/>
      <dgm:spPr/>
      <dgm:t>
        <a:bodyPr/>
        <a:lstStyle/>
        <a:p>
          <a:endParaRPr lang="en-US"/>
        </a:p>
      </dgm:t>
    </dgm:pt>
    <dgm:pt modelId="{605BBF71-03CD-4AF4-877C-F2076B3F3984}">
      <dgm:prSet/>
      <dgm:spPr/>
      <dgm:t>
        <a:bodyPr/>
        <a:lstStyle/>
        <a:p>
          <a:r>
            <a:rPr lang="en-US" dirty="0"/>
            <a:t>People from other cultures</a:t>
          </a:r>
        </a:p>
      </dgm:t>
      <dgm:extLst>
        <a:ext uri="{E40237B7-FDA0-4F09-8148-C483321AD2D9}">
          <dgm14:cNvPr xmlns:dgm14="http://schemas.microsoft.com/office/drawing/2010/diagram" id="0" name="" descr="People from other cultures&#10;"/>
        </a:ext>
      </dgm:extLst>
    </dgm:pt>
    <dgm:pt modelId="{80818D94-D5FD-4E00-A692-F573EFF8F449}" type="parTrans" cxnId="{6C324362-1F61-45F8-A7D9-2D6E5138B166}">
      <dgm:prSet/>
      <dgm:spPr/>
      <dgm:t>
        <a:bodyPr/>
        <a:lstStyle/>
        <a:p>
          <a:endParaRPr lang="en-US"/>
        </a:p>
      </dgm:t>
    </dgm:pt>
    <dgm:pt modelId="{B9705DD8-E235-492D-816C-6E649BC05392}" type="sibTrans" cxnId="{6C324362-1F61-45F8-A7D9-2D6E5138B166}">
      <dgm:prSet/>
      <dgm:spPr/>
      <dgm:t>
        <a:bodyPr/>
        <a:lstStyle/>
        <a:p>
          <a:endParaRPr lang="en-US"/>
        </a:p>
      </dgm:t>
    </dgm:pt>
    <dgm:pt modelId="{8CF94773-4EB7-4BFA-86CB-4B914CEC1575}">
      <dgm:prSet/>
      <dgm:spPr/>
      <dgm:t>
        <a:bodyPr/>
        <a:lstStyle/>
        <a:p>
          <a:r>
            <a:rPr lang="en-US" dirty="0"/>
            <a:t>Veterans</a:t>
          </a:r>
        </a:p>
      </dgm:t>
      <dgm:extLst>
        <a:ext uri="{E40237B7-FDA0-4F09-8148-C483321AD2D9}">
          <dgm14:cNvPr xmlns:dgm14="http://schemas.microsoft.com/office/drawing/2010/diagram" id="0" name="" descr="Veterans&#10;"/>
        </a:ext>
      </dgm:extLst>
    </dgm:pt>
    <dgm:pt modelId="{39F4A06C-9A78-4E24-878B-B4E102C77EAE}" type="parTrans" cxnId="{22CFD582-0346-439F-8A1B-1EC5FBE37C52}">
      <dgm:prSet/>
      <dgm:spPr/>
      <dgm:t>
        <a:bodyPr/>
        <a:lstStyle/>
        <a:p>
          <a:endParaRPr lang="en-US"/>
        </a:p>
      </dgm:t>
    </dgm:pt>
    <dgm:pt modelId="{5C791442-2402-4DCC-B28A-83B0E4ADD030}" type="sibTrans" cxnId="{22CFD582-0346-439F-8A1B-1EC5FBE37C52}">
      <dgm:prSet/>
      <dgm:spPr/>
      <dgm:t>
        <a:bodyPr/>
        <a:lstStyle/>
        <a:p>
          <a:endParaRPr lang="en-US"/>
        </a:p>
      </dgm:t>
    </dgm:pt>
    <dgm:pt modelId="{6FE8E8BE-2571-40B0-A643-44A67AB14B13}">
      <dgm:prSet/>
      <dgm:spPr/>
      <dgm:t>
        <a:bodyPr/>
        <a:lstStyle/>
        <a:p>
          <a:r>
            <a:rPr lang="en-US" dirty="0"/>
            <a:t>Homeless Individuals</a:t>
          </a:r>
        </a:p>
      </dgm:t>
      <dgm:extLst>
        <a:ext uri="{E40237B7-FDA0-4F09-8148-C483321AD2D9}">
          <dgm14:cNvPr xmlns:dgm14="http://schemas.microsoft.com/office/drawing/2010/diagram" id="0" name="" descr="Homeless Individuals&#10;"/>
        </a:ext>
      </dgm:extLst>
    </dgm:pt>
    <dgm:pt modelId="{8FB83EC8-B2BC-4FD2-85EF-AFCE2314FE8B}" type="parTrans" cxnId="{89F46DB6-E2D2-45C7-BB31-7596B65D4546}">
      <dgm:prSet/>
      <dgm:spPr/>
      <dgm:t>
        <a:bodyPr/>
        <a:lstStyle/>
        <a:p>
          <a:endParaRPr lang="en-US"/>
        </a:p>
      </dgm:t>
    </dgm:pt>
    <dgm:pt modelId="{4CC72C31-453C-4363-A5EF-0D49D774C925}" type="sibTrans" cxnId="{89F46DB6-E2D2-45C7-BB31-7596B65D4546}">
      <dgm:prSet/>
      <dgm:spPr/>
      <dgm:t>
        <a:bodyPr/>
        <a:lstStyle/>
        <a:p>
          <a:endParaRPr lang="en-US"/>
        </a:p>
      </dgm:t>
    </dgm:pt>
    <dgm:pt modelId="{58FA2425-BCE4-4795-A65F-B8653C3E266D}" type="pres">
      <dgm:prSet presAssocID="{2478ECBB-C120-4D04-9846-78F413CC1A81}" presName="linear" presStyleCnt="0">
        <dgm:presLayoutVars>
          <dgm:animLvl val="lvl"/>
          <dgm:resizeHandles val="exact"/>
        </dgm:presLayoutVars>
      </dgm:prSet>
      <dgm:spPr/>
    </dgm:pt>
    <dgm:pt modelId="{98426DF0-7E46-445A-A717-DBC5E446C74C}" type="pres">
      <dgm:prSet presAssocID="{3AA03307-437C-4FED-9CCD-B281984FD075}" presName="parentText" presStyleLbl="node1" presStyleIdx="0" presStyleCnt="8">
        <dgm:presLayoutVars>
          <dgm:chMax val="0"/>
          <dgm:bulletEnabled val="1"/>
        </dgm:presLayoutVars>
      </dgm:prSet>
      <dgm:spPr/>
    </dgm:pt>
    <dgm:pt modelId="{96485036-6E99-4BBE-BBF0-73421CA3BF64}" type="pres">
      <dgm:prSet presAssocID="{0AA40674-4053-410E-BE3C-B192F30021D1}" presName="spacer" presStyleCnt="0"/>
      <dgm:spPr/>
    </dgm:pt>
    <dgm:pt modelId="{92275B8A-94C6-44C0-80E1-041288EB0061}" type="pres">
      <dgm:prSet presAssocID="{BF16E2F0-1C2C-4D32-8FB4-7AA7D3FB04F2}" presName="parentText" presStyleLbl="node1" presStyleIdx="1" presStyleCnt="8">
        <dgm:presLayoutVars>
          <dgm:chMax val="0"/>
          <dgm:bulletEnabled val="1"/>
        </dgm:presLayoutVars>
      </dgm:prSet>
      <dgm:spPr/>
    </dgm:pt>
    <dgm:pt modelId="{28711D8C-BB4E-45B5-9327-6EEB08639B2B}" type="pres">
      <dgm:prSet presAssocID="{6FB6B248-B887-41E0-8F51-46F8290B4890}" presName="spacer" presStyleCnt="0"/>
      <dgm:spPr/>
    </dgm:pt>
    <dgm:pt modelId="{8E6EDD32-91B0-44F5-88E8-AE79FAFD3780}" type="pres">
      <dgm:prSet presAssocID="{E66A47C5-5EA0-47D2-98E2-8A3C92043268}" presName="parentText" presStyleLbl="node1" presStyleIdx="2" presStyleCnt="8">
        <dgm:presLayoutVars>
          <dgm:chMax val="0"/>
          <dgm:bulletEnabled val="1"/>
        </dgm:presLayoutVars>
      </dgm:prSet>
      <dgm:spPr/>
    </dgm:pt>
    <dgm:pt modelId="{9B04DB9D-C91B-43F9-A92D-28E3805711B5}" type="pres">
      <dgm:prSet presAssocID="{3E1DEB7C-CA44-4DB4-8D69-171A9611761C}" presName="spacer" presStyleCnt="0"/>
      <dgm:spPr/>
    </dgm:pt>
    <dgm:pt modelId="{4E538BAA-2838-41AE-A0D1-B7676C859188}" type="pres">
      <dgm:prSet presAssocID="{B0C93CD0-9DC5-4417-99CF-EF798DF193AF}" presName="parentText" presStyleLbl="node1" presStyleIdx="3" presStyleCnt="8">
        <dgm:presLayoutVars>
          <dgm:chMax val="0"/>
          <dgm:bulletEnabled val="1"/>
        </dgm:presLayoutVars>
      </dgm:prSet>
      <dgm:spPr/>
    </dgm:pt>
    <dgm:pt modelId="{ED562691-D892-4AB8-B180-22D3CF96136A}" type="pres">
      <dgm:prSet presAssocID="{81825EF9-4BCB-482A-A398-0FD81CF68844}" presName="spacer" presStyleCnt="0"/>
      <dgm:spPr/>
    </dgm:pt>
    <dgm:pt modelId="{E52CF373-510F-45F2-933D-CBC1E1E63E92}" type="pres">
      <dgm:prSet presAssocID="{DDC994A3-CE4E-4AFA-8902-45FDD958D14F}" presName="parentText" presStyleLbl="node1" presStyleIdx="4" presStyleCnt="8">
        <dgm:presLayoutVars>
          <dgm:chMax val="0"/>
          <dgm:bulletEnabled val="1"/>
        </dgm:presLayoutVars>
      </dgm:prSet>
      <dgm:spPr/>
    </dgm:pt>
    <dgm:pt modelId="{CEE50113-3CA7-4858-A02B-8AADD296DA62}" type="pres">
      <dgm:prSet presAssocID="{0207099D-FF95-412D-B4F0-86712D538B76}" presName="spacer" presStyleCnt="0"/>
      <dgm:spPr/>
    </dgm:pt>
    <dgm:pt modelId="{D572A832-9FEC-4304-88E6-A1D59FFD77B2}" type="pres">
      <dgm:prSet presAssocID="{605BBF71-03CD-4AF4-877C-F2076B3F3984}" presName="parentText" presStyleLbl="node1" presStyleIdx="5" presStyleCnt="8" custLinFactNeighborX="-98">
        <dgm:presLayoutVars>
          <dgm:chMax val="0"/>
          <dgm:bulletEnabled val="1"/>
        </dgm:presLayoutVars>
      </dgm:prSet>
      <dgm:spPr/>
    </dgm:pt>
    <dgm:pt modelId="{C7F41D02-1C00-47FA-8164-6405DDB99F01}" type="pres">
      <dgm:prSet presAssocID="{B9705DD8-E235-492D-816C-6E649BC05392}" presName="spacer" presStyleCnt="0"/>
      <dgm:spPr/>
    </dgm:pt>
    <dgm:pt modelId="{F14B6A9B-D065-4517-9162-2204B90AFD12}" type="pres">
      <dgm:prSet presAssocID="{8CF94773-4EB7-4BFA-86CB-4B914CEC1575}" presName="parentText" presStyleLbl="node1" presStyleIdx="6" presStyleCnt="8">
        <dgm:presLayoutVars>
          <dgm:chMax val="0"/>
          <dgm:bulletEnabled val="1"/>
        </dgm:presLayoutVars>
      </dgm:prSet>
      <dgm:spPr/>
    </dgm:pt>
    <dgm:pt modelId="{303E36A2-A625-4C03-9FEA-5C498398B299}" type="pres">
      <dgm:prSet presAssocID="{5C791442-2402-4DCC-B28A-83B0E4ADD030}" presName="spacer" presStyleCnt="0"/>
      <dgm:spPr/>
    </dgm:pt>
    <dgm:pt modelId="{78A47557-B639-4C60-92FA-0F83A5F91467}" type="pres">
      <dgm:prSet presAssocID="{6FE8E8BE-2571-40B0-A643-44A67AB14B13}" presName="parentText" presStyleLbl="node1" presStyleIdx="7" presStyleCnt="8">
        <dgm:presLayoutVars>
          <dgm:chMax val="0"/>
          <dgm:bulletEnabled val="1"/>
        </dgm:presLayoutVars>
      </dgm:prSet>
      <dgm:spPr/>
    </dgm:pt>
  </dgm:ptLst>
  <dgm:cxnLst>
    <dgm:cxn modelId="{CB59CC08-0471-4B9A-9A40-6E5C3F262727}" srcId="{2478ECBB-C120-4D04-9846-78F413CC1A81}" destId="{E66A47C5-5EA0-47D2-98E2-8A3C92043268}" srcOrd="2" destOrd="0" parTransId="{98371A93-4FB7-4236-8AE1-F3261342CB0D}" sibTransId="{3E1DEB7C-CA44-4DB4-8D69-171A9611761C}"/>
    <dgm:cxn modelId="{9ACD890C-5EF4-4285-A6BB-C6CD2AF3128E}" type="presOf" srcId="{DDC994A3-CE4E-4AFA-8902-45FDD958D14F}" destId="{E52CF373-510F-45F2-933D-CBC1E1E63E92}" srcOrd="0" destOrd="0" presId="urn:microsoft.com/office/officeart/2005/8/layout/vList2"/>
    <dgm:cxn modelId="{121D0F1E-FAD7-4030-B42C-E9C04EDFE8F4}" type="presOf" srcId="{6FE8E8BE-2571-40B0-A643-44A67AB14B13}" destId="{78A47557-B639-4C60-92FA-0F83A5F91467}" srcOrd="0" destOrd="0" presId="urn:microsoft.com/office/officeart/2005/8/layout/vList2"/>
    <dgm:cxn modelId="{0F74DE2A-466B-4C49-9852-2F2DAFED0B66}" srcId="{2478ECBB-C120-4D04-9846-78F413CC1A81}" destId="{BF16E2F0-1C2C-4D32-8FB4-7AA7D3FB04F2}" srcOrd="1" destOrd="0" parTransId="{7B5D2392-07BE-4F02-AB3C-91792A35A0B3}" sibTransId="{6FB6B248-B887-41E0-8F51-46F8290B4890}"/>
    <dgm:cxn modelId="{6C324362-1F61-45F8-A7D9-2D6E5138B166}" srcId="{2478ECBB-C120-4D04-9846-78F413CC1A81}" destId="{605BBF71-03CD-4AF4-877C-F2076B3F3984}" srcOrd="5" destOrd="0" parTransId="{80818D94-D5FD-4E00-A692-F573EFF8F449}" sibTransId="{B9705DD8-E235-492D-816C-6E649BC05392}"/>
    <dgm:cxn modelId="{DCC3F362-FEDC-42B6-B567-D9AE232DB38D}" srcId="{2478ECBB-C120-4D04-9846-78F413CC1A81}" destId="{DDC994A3-CE4E-4AFA-8902-45FDD958D14F}" srcOrd="4" destOrd="0" parTransId="{6D77B114-5645-45DC-BC45-C2D2B0352C19}" sibTransId="{0207099D-FF95-412D-B4F0-86712D538B76}"/>
    <dgm:cxn modelId="{6996644C-ED7C-4742-8E17-A60122BF9182}" type="presOf" srcId="{2478ECBB-C120-4D04-9846-78F413CC1A81}" destId="{58FA2425-BCE4-4795-A65F-B8653C3E266D}" srcOrd="0" destOrd="0" presId="urn:microsoft.com/office/officeart/2005/8/layout/vList2"/>
    <dgm:cxn modelId="{41E85578-6559-4141-97A3-93C208BFBD94}" type="presOf" srcId="{8CF94773-4EB7-4BFA-86CB-4B914CEC1575}" destId="{F14B6A9B-D065-4517-9162-2204B90AFD12}" srcOrd="0" destOrd="0" presId="urn:microsoft.com/office/officeart/2005/8/layout/vList2"/>
    <dgm:cxn modelId="{22CFD582-0346-439F-8A1B-1EC5FBE37C52}" srcId="{2478ECBB-C120-4D04-9846-78F413CC1A81}" destId="{8CF94773-4EB7-4BFA-86CB-4B914CEC1575}" srcOrd="6" destOrd="0" parTransId="{39F4A06C-9A78-4E24-878B-B4E102C77EAE}" sibTransId="{5C791442-2402-4DCC-B28A-83B0E4ADD030}"/>
    <dgm:cxn modelId="{2B270791-318E-4925-8B83-911D8C7DB1C7}" type="presOf" srcId="{BF16E2F0-1C2C-4D32-8FB4-7AA7D3FB04F2}" destId="{92275B8A-94C6-44C0-80E1-041288EB0061}" srcOrd="0" destOrd="0" presId="urn:microsoft.com/office/officeart/2005/8/layout/vList2"/>
    <dgm:cxn modelId="{3C6B8299-64DB-473F-9383-BC7279E88C3B}" srcId="{2478ECBB-C120-4D04-9846-78F413CC1A81}" destId="{B0C93CD0-9DC5-4417-99CF-EF798DF193AF}" srcOrd="3" destOrd="0" parTransId="{E7A6212A-B738-4BE6-8F0B-927C1ECE7773}" sibTransId="{81825EF9-4BCB-482A-A398-0FD81CF68844}"/>
    <dgm:cxn modelId="{25677C9C-BC02-4935-8223-E2CA07198FE0}" type="presOf" srcId="{B0C93CD0-9DC5-4417-99CF-EF798DF193AF}" destId="{4E538BAA-2838-41AE-A0D1-B7676C859188}" srcOrd="0" destOrd="0" presId="urn:microsoft.com/office/officeart/2005/8/layout/vList2"/>
    <dgm:cxn modelId="{646061A8-F952-4AFC-BEB2-E5259C64C127}" type="presOf" srcId="{E66A47C5-5EA0-47D2-98E2-8A3C92043268}" destId="{8E6EDD32-91B0-44F5-88E8-AE79FAFD3780}" srcOrd="0" destOrd="0" presId="urn:microsoft.com/office/officeart/2005/8/layout/vList2"/>
    <dgm:cxn modelId="{89F46DB6-E2D2-45C7-BB31-7596B65D4546}" srcId="{2478ECBB-C120-4D04-9846-78F413CC1A81}" destId="{6FE8E8BE-2571-40B0-A643-44A67AB14B13}" srcOrd="7" destOrd="0" parTransId="{8FB83EC8-B2BC-4FD2-85EF-AFCE2314FE8B}" sibTransId="{4CC72C31-453C-4363-A5EF-0D49D774C925}"/>
    <dgm:cxn modelId="{11044EBF-80AF-4858-9E44-59A7CCC449A5}" type="presOf" srcId="{3AA03307-437C-4FED-9CCD-B281984FD075}" destId="{98426DF0-7E46-445A-A717-DBC5E446C74C}" srcOrd="0" destOrd="0" presId="urn:microsoft.com/office/officeart/2005/8/layout/vList2"/>
    <dgm:cxn modelId="{EDF2DAD1-C1EC-4790-9A03-3FF76EE16338}" type="presOf" srcId="{605BBF71-03CD-4AF4-877C-F2076B3F3984}" destId="{D572A832-9FEC-4304-88E6-A1D59FFD77B2}" srcOrd="0" destOrd="0" presId="urn:microsoft.com/office/officeart/2005/8/layout/vList2"/>
    <dgm:cxn modelId="{30FD4EDB-AC61-4C78-9E6E-43E01BD8B4DA}" srcId="{2478ECBB-C120-4D04-9846-78F413CC1A81}" destId="{3AA03307-437C-4FED-9CCD-B281984FD075}" srcOrd="0" destOrd="0" parTransId="{90D4E651-E8B9-42F3-9BAB-95731BF6CFDC}" sibTransId="{0AA40674-4053-410E-BE3C-B192F30021D1}"/>
    <dgm:cxn modelId="{02470481-49BA-4968-BABA-EBD034DE319B}" type="presParOf" srcId="{58FA2425-BCE4-4795-A65F-B8653C3E266D}" destId="{98426DF0-7E46-445A-A717-DBC5E446C74C}" srcOrd="0" destOrd="0" presId="urn:microsoft.com/office/officeart/2005/8/layout/vList2"/>
    <dgm:cxn modelId="{7E2E2571-0CC8-4D26-B26B-83BAB4043268}" type="presParOf" srcId="{58FA2425-BCE4-4795-A65F-B8653C3E266D}" destId="{96485036-6E99-4BBE-BBF0-73421CA3BF64}" srcOrd="1" destOrd="0" presId="urn:microsoft.com/office/officeart/2005/8/layout/vList2"/>
    <dgm:cxn modelId="{7C16408B-D93A-4767-9D5C-9D705ADB01B6}" type="presParOf" srcId="{58FA2425-BCE4-4795-A65F-B8653C3E266D}" destId="{92275B8A-94C6-44C0-80E1-041288EB0061}" srcOrd="2" destOrd="0" presId="urn:microsoft.com/office/officeart/2005/8/layout/vList2"/>
    <dgm:cxn modelId="{802A5176-405F-4B8A-8DAB-B361CE4B477E}" type="presParOf" srcId="{58FA2425-BCE4-4795-A65F-B8653C3E266D}" destId="{28711D8C-BB4E-45B5-9327-6EEB08639B2B}" srcOrd="3" destOrd="0" presId="urn:microsoft.com/office/officeart/2005/8/layout/vList2"/>
    <dgm:cxn modelId="{1ED0AA48-FD80-49A0-B9FD-8B77BD96639D}" type="presParOf" srcId="{58FA2425-BCE4-4795-A65F-B8653C3E266D}" destId="{8E6EDD32-91B0-44F5-88E8-AE79FAFD3780}" srcOrd="4" destOrd="0" presId="urn:microsoft.com/office/officeart/2005/8/layout/vList2"/>
    <dgm:cxn modelId="{FE6ABD8A-25B2-400E-BC3D-8A1A99A5A351}" type="presParOf" srcId="{58FA2425-BCE4-4795-A65F-B8653C3E266D}" destId="{9B04DB9D-C91B-43F9-A92D-28E3805711B5}" srcOrd="5" destOrd="0" presId="urn:microsoft.com/office/officeart/2005/8/layout/vList2"/>
    <dgm:cxn modelId="{21A7491A-24BB-47FE-8164-FF8CB9E98F49}" type="presParOf" srcId="{58FA2425-BCE4-4795-A65F-B8653C3E266D}" destId="{4E538BAA-2838-41AE-A0D1-B7676C859188}" srcOrd="6" destOrd="0" presId="urn:microsoft.com/office/officeart/2005/8/layout/vList2"/>
    <dgm:cxn modelId="{B6DB71B1-BD15-45CE-9951-FE33DC0D091B}" type="presParOf" srcId="{58FA2425-BCE4-4795-A65F-B8653C3E266D}" destId="{ED562691-D892-4AB8-B180-22D3CF96136A}" srcOrd="7" destOrd="0" presId="urn:microsoft.com/office/officeart/2005/8/layout/vList2"/>
    <dgm:cxn modelId="{695300DB-5841-4CB2-A3AA-F75C4A3981AD}" type="presParOf" srcId="{58FA2425-BCE4-4795-A65F-B8653C3E266D}" destId="{E52CF373-510F-45F2-933D-CBC1E1E63E92}" srcOrd="8" destOrd="0" presId="urn:microsoft.com/office/officeart/2005/8/layout/vList2"/>
    <dgm:cxn modelId="{E117C2D9-0E4A-400D-BC4C-47E5A1BD6CF5}" type="presParOf" srcId="{58FA2425-BCE4-4795-A65F-B8653C3E266D}" destId="{CEE50113-3CA7-4858-A02B-8AADD296DA62}" srcOrd="9" destOrd="0" presId="urn:microsoft.com/office/officeart/2005/8/layout/vList2"/>
    <dgm:cxn modelId="{B2D11C35-7274-4D0D-B457-B4E7EF9422EA}" type="presParOf" srcId="{58FA2425-BCE4-4795-A65F-B8653C3E266D}" destId="{D572A832-9FEC-4304-88E6-A1D59FFD77B2}" srcOrd="10" destOrd="0" presId="urn:microsoft.com/office/officeart/2005/8/layout/vList2"/>
    <dgm:cxn modelId="{AA16971F-2A1A-49F2-ADF5-0D99C1C6D7BF}" type="presParOf" srcId="{58FA2425-BCE4-4795-A65F-B8653C3E266D}" destId="{C7F41D02-1C00-47FA-8164-6405DDB99F01}" srcOrd="11" destOrd="0" presId="urn:microsoft.com/office/officeart/2005/8/layout/vList2"/>
    <dgm:cxn modelId="{F27EB2DE-98B0-4D88-998F-B16B6AAE7CE9}" type="presParOf" srcId="{58FA2425-BCE4-4795-A65F-B8653C3E266D}" destId="{F14B6A9B-D065-4517-9162-2204B90AFD12}" srcOrd="12" destOrd="0" presId="urn:microsoft.com/office/officeart/2005/8/layout/vList2"/>
    <dgm:cxn modelId="{DFAA25AE-538E-4318-8AF4-84996F1C2E64}" type="presParOf" srcId="{58FA2425-BCE4-4795-A65F-B8653C3E266D}" destId="{303E36A2-A625-4C03-9FEA-5C498398B299}" srcOrd="13" destOrd="0" presId="urn:microsoft.com/office/officeart/2005/8/layout/vList2"/>
    <dgm:cxn modelId="{9D8DBFCC-3AA7-4EDB-95DE-36BA05CFB34E}" type="presParOf" srcId="{58FA2425-BCE4-4795-A65F-B8653C3E266D}" destId="{78A47557-B639-4C60-92FA-0F83A5F9146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D1612-BAE8-472D-BD7B-A07FD5D772D3}"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56F1400E-DD2E-4703-825A-D16EE0230FB5}">
      <dgm:prSet/>
      <dgm:spPr/>
      <dgm:t>
        <a:bodyPr/>
        <a:lstStyle/>
        <a:p>
          <a:r>
            <a:rPr lang="en-US" dirty="0"/>
            <a:t>Step 1</a:t>
          </a:r>
        </a:p>
      </dgm:t>
      <dgm:extLst>
        <a:ext uri="{E40237B7-FDA0-4F09-8148-C483321AD2D9}">
          <dgm14:cNvPr xmlns:dgm14="http://schemas.microsoft.com/office/drawing/2010/diagram" id="0" name="" descr="Step One graphic label"/>
        </a:ext>
      </dgm:extLst>
    </dgm:pt>
    <dgm:pt modelId="{03DCA3C3-5534-4622-BE33-AB2E155F4167}" type="parTrans" cxnId="{5A570F40-E802-44E8-9D36-74AAD9F98C54}">
      <dgm:prSet/>
      <dgm:spPr/>
      <dgm:t>
        <a:bodyPr/>
        <a:lstStyle/>
        <a:p>
          <a:endParaRPr lang="en-US"/>
        </a:p>
      </dgm:t>
    </dgm:pt>
    <dgm:pt modelId="{8DB22361-A00D-4654-B4EC-07C63EAF29C2}" type="sibTrans" cxnId="{5A570F40-E802-44E8-9D36-74AAD9F98C54}">
      <dgm:prSet/>
      <dgm:spPr/>
      <dgm:t>
        <a:bodyPr/>
        <a:lstStyle/>
        <a:p>
          <a:endParaRPr lang="en-US"/>
        </a:p>
      </dgm:t>
    </dgm:pt>
    <dgm:pt modelId="{CCD68100-C6C9-46E4-A46B-B7670EE95593}">
      <dgm:prSet/>
      <dgm:spPr/>
      <dgm:t>
        <a:bodyPr/>
        <a:lstStyle/>
        <a:p>
          <a:r>
            <a:rPr lang="en-US" dirty="0"/>
            <a:t> </a:t>
          </a:r>
        </a:p>
      </dgm:t>
      <dgm:extLst>
        <a:ext uri="{E40237B7-FDA0-4F09-8148-C483321AD2D9}">
          <dgm14:cNvPr xmlns:dgm14="http://schemas.microsoft.com/office/drawing/2010/diagram" id="0" name="" descr="Step 1:  Students contact our office to request appointment and meeting with a counselor is scheduled. &#10;&#10;"/>
        </a:ext>
      </dgm:extLst>
    </dgm:pt>
    <dgm:pt modelId="{9EB29FD0-9041-4962-9CB6-218CF37670BE}" type="parTrans" cxnId="{60F643D5-ED7D-4D39-8DF3-710B6C1FCD1B}">
      <dgm:prSet/>
      <dgm:spPr/>
      <dgm:t>
        <a:bodyPr/>
        <a:lstStyle/>
        <a:p>
          <a:endParaRPr lang="en-US"/>
        </a:p>
      </dgm:t>
    </dgm:pt>
    <dgm:pt modelId="{904A9575-DCD1-45A3-9649-7AA708D20A77}" type="sibTrans" cxnId="{60F643D5-ED7D-4D39-8DF3-710B6C1FCD1B}">
      <dgm:prSet/>
      <dgm:spPr/>
      <dgm:t>
        <a:bodyPr/>
        <a:lstStyle/>
        <a:p>
          <a:endParaRPr lang="en-US"/>
        </a:p>
      </dgm:t>
    </dgm:pt>
    <dgm:pt modelId="{A689802E-32AB-43F9-8FEF-F6DCC2EBE70F}">
      <dgm:prSet/>
      <dgm:spPr/>
      <dgm:t>
        <a:bodyPr/>
        <a:lstStyle/>
        <a:p>
          <a:r>
            <a:rPr lang="en-US" dirty="0"/>
            <a:t>Students contact our office to request appointment and meeting with a counselor is scheduled</a:t>
          </a:r>
          <a:br>
            <a:rPr lang="en-US" dirty="0"/>
          </a:br>
          <a:endParaRPr lang="en-US" dirty="0"/>
        </a:p>
      </dgm:t>
    </dgm:pt>
    <dgm:pt modelId="{3E9CB830-47BD-481B-B593-19D82BC4AC38}" type="parTrans" cxnId="{565D40EF-49C1-4520-9CE2-10F1A2CA6C8F}">
      <dgm:prSet/>
      <dgm:spPr/>
      <dgm:t>
        <a:bodyPr/>
        <a:lstStyle/>
        <a:p>
          <a:endParaRPr lang="en-US"/>
        </a:p>
      </dgm:t>
    </dgm:pt>
    <dgm:pt modelId="{E8D6B488-EE2F-4797-B958-621CA66ED250}" type="sibTrans" cxnId="{565D40EF-49C1-4520-9CE2-10F1A2CA6C8F}">
      <dgm:prSet/>
      <dgm:spPr/>
      <dgm:t>
        <a:bodyPr/>
        <a:lstStyle/>
        <a:p>
          <a:endParaRPr lang="en-US"/>
        </a:p>
      </dgm:t>
    </dgm:pt>
    <dgm:pt modelId="{7BC863E9-F3BF-4B3D-B19E-DBF619F4133C}">
      <dgm:prSet/>
      <dgm:spPr/>
      <dgm:t>
        <a:bodyPr/>
        <a:lstStyle/>
        <a:p>
          <a:r>
            <a:rPr lang="en-US" dirty="0"/>
            <a:t>Step 2</a:t>
          </a:r>
        </a:p>
      </dgm:t>
      <dgm:extLst>
        <a:ext uri="{E40237B7-FDA0-4F09-8148-C483321AD2D9}">
          <dgm14:cNvPr xmlns:dgm14="http://schemas.microsoft.com/office/drawing/2010/diagram" id="0" name="" descr="Step 2 graphic label"/>
        </a:ext>
      </dgm:extLst>
    </dgm:pt>
    <dgm:pt modelId="{900CD4A2-4E75-4CC7-84AF-04D35E335E91}" type="parTrans" cxnId="{4C52CB96-846C-4D6E-A972-F3F6720402D4}">
      <dgm:prSet/>
      <dgm:spPr/>
      <dgm:t>
        <a:bodyPr/>
        <a:lstStyle/>
        <a:p>
          <a:endParaRPr lang="en-US"/>
        </a:p>
      </dgm:t>
    </dgm:pt>
    <dgm:pt modelId="{86E4FAB6-4F12-4B99-8696-965A833895F9}" type="sibTrans" cxnId="{4C52CB96-846C-4D6E-A972-F3F6720402D4}">
      <dgm:prSet/>
      <dgm:spPr/>
      <dgm:t>
        <a:bodyPr/>
        <a:lstStyle/>
        <a:p>
          <a:endParaRPr lang="en-US"/>
        </a:p>
      </dgm:t>
    </dgm:pt>
    <dgm:pt modelId="{F2253C8F-AD7D-4382-B2E8-46844C715024}">
      <dgm:prSet custT="1"/>
      <dgm:spPr/>
      <dgm:t>
        <a:bodyPr/>
        <a:lstStyle/>
        <a:p>
          <a:r>
            <a:rPr lang="en-US" sz="1600" dirty="0"/>
            <a:t> </a:t>
          </a:r>
        </a:p>
      </dgm:t>
      <dgm:extLst>
        <a:ext uri="{E40237B7-FDA0-4F09-8148-C483321AD2D9}">
          <dgm14:cNvPr xmlns:dgm14="http://schemas.microsoft.com/office/drawing/2010/diagram" id="0" name="" descr="Step 2; During appointment DSPS counselor uses interactive process to determine eligibility for services and appropriate accommodations. Other information and referrals are provided&#10;&#10;"/>
        </a:ext>
      </dgm:extLst>
    </dgm:pt>
    <dgm:pt modelId="{66522F72-9A44-4AF9-A31F-0EF91B057692}" type="parTrans" cxnId="{BAF2AB6F-C843-438E-90E4-F858C532C25C}">
      <dgm:prSet/>
      <dgm:spPr/>
      <dgm:t>
        <a:bodyPr/>
        <a:lstStyle/>
        <a:p>
          <a:endParaRPr lang="en-US"/>
        </a:p>
      </dgm:t>
    </dgm:pt>
    <dgm:pt modelId="{EE3787C6-58A2-4AE6-93A8-398E006DBA4D}" type="sibTrans" cxnId="{BAF2AB6F-C843-438E-90E4-F858C532C25C}">
      <dgm:prSet/>
      <dgm:spPr/>
      <dgm:t>
        <a:bodyPr/>
        <a:lstStyle/>
        <a:p>
          <a:endParaRPr lang="en-US"/>
        </a:p>
      </dgm:t>
    </dgm:pt>
    <dgm:pt modelId="{39DE3FF1-58CE-4CB7-A7D0-71844A3B9386}">
      <dgm:prSet custT="1"/>
      <dgm:spPr/>
      <dgm:t>
        <a:bodyPr/>
        <a:lstStyle/>
        <a:p>
          <a:r>
            <a:rPr lang="en-US" sz="1600" dirty="0"/>
            <a:t>During appointment DSPS counselor uses interactive process to determine eligibility for services and appropriate accommodations</a:t>
          </a:r>
        </a:p>
      </dgm:t>
    </dgm:pt>
    <dgm:pt modelId="{6849C63A-1ABC-4EA5-BD82-5C1B10E001AD}" type="parTrans" cxnId="{E5F666A1-CD55-4DC6-855C-3BF52C15DABC}">
      <dgm:prSet/>
      <dgm:spPr/>
      <dgm:t>
        <a:bodyPr/>
        <a:lstStyle/>
        <a:p>
          <a:endParaRPr lang="en-US"/>
        </a:p>
      </dgm:t>
    </dgm:pt>
    <dgm:pt modelId="{EFFF7094-9AC9-444D-A7CF-C25FBEFB78A0}" type="sibTrans" cxnId="{E5F666A1-CD55-4DC6-855C-3BF52C15DABC}">
      <dgm:prSet/>
      <dgm:spPr/>
      <dgm:t>
        <a:bodyPr/>
        <a:lstStyle/>
        <a:p>
          <a:endParaRPr lang="en-US"/>
        </a:p>
      </dgm:t>
    </dgm:pt>
    <dgm:pt modelId="{B5F856F9-C926-44FD-862C-B92312A42D4D}">
      <dgm:prSet/>
      <dgm:spPr/>
      <dgm:t>
        <a:bodyPr/>
        <a:lstStyle/>
        <a:p>
          <a:r>
            <a:rPr lang="en-US" dirty="0"/>
            <a:t>Step 3</a:t>
          </a:r>
        </a:p>
      </dgm:t>
      <dgm:extLst>
        <a:ext uri="{E40237B7-FDA0-4F09-8148-C483321AD2D9}">
          <dgm14:cNvPr xmlns:dgm14="http://schemas.microsoft.com/office/drawing/2010/diagram" id="0" name="" descr="Step 3 graphic label"/>
        </a:ext>
      </dgm:extLst>
    </dgm:pt>
    <dgm:pt modelId="{35D210E3-F4F6-42BD-882C-BC27ED90A0F9}" type="parTrans" cxnId="{A3B3095C-8F57-4513-BF5B-BA9DADE7AA74}">
      <dgm:prSet/>
      <dgm:spPr/>
      <dgm:t>
        <a:bodyPr/>
        <a:lstStyle/>
        <a:p>
          <a:endParaRPr lang="en-US"/>
        </a:p>
      </dgm:t>
    </dgm:pt>
    <dgm:pt modelId="{7E8AA2E7-0991-4DB2-A9E2-10D58828BC7B}" type="sibTrans" cxnId="{A3B3095C-8F57-4513-BF5B-BA9DADE7AA74}">
      <dgm:prSet/>
      <dgm:spPr/>
      <dgm:t>
        <a:bodyPr/>
        <a:lstStyle/>
        <a:p>
          <a:endParaRPr lang="en-US"/>
        </a:p>
      </dgm:t>
    </dgm:pt>
    <dgm:pt modelId="{F0E6561C-CCF1-4BB4-8167-4337013CB482}">
      <dgm:prSet/>
      <dgm:spPr/>
      <dgm:t>
        <a:bodyPr/>
        <a:lstStyle/>
        <a:p>
          <a:r>
            <a:rPr lang="en-US" dirty="0"/>
            <a:t> </a:t>
          </a:r>
        </a:p>
      </dgm:t>
      <dgm:extLst>
        <a:ext uri="{E40237B7-FDA0-4F09-8148-C483321AD2D9}">
          <dgm14:cNvPr xmlns:dgm14="http://schemas.microsoft.com/office/drawing/2010/diagram" id="0" name="" descr="Step 3; Accommodation letter – CATAV- generated and provided to student to share with instructors or classified at the college ( testing, tutoring)&#10;&#10;"/>
        </a:ext>
      </dgm:extLst>
    </dgm:pt>
    <dgm:pt modelId="{581DB21F-BC87-47AF-9844-0AE730C198D6}" type="parTrans" cxnId="{95944C64-49CE-4D87-9433-053B0576C536}">
      <dgm:prSet/>
      <dgm:spPr/>
      <dgm:t>
        <a:bodyPr/>
        <a:lstStyle/>
        <a:p>
          <a:endParaRPr lang="en-US"/>
        </a:p>
      </dgm:t>
    </dgm:pt>
    <dgm:pt modelId="{5231129E-36E2-4756-A50C-C6B2A227FC55}" type="sibTrans" cxnId="{95944C64-49CE-4D87-9433-053B0576C536}">
      <dgm:prSet/>
      <dgm:spPr/>
      <dgm:t>
        <a:bodyPr/>
        <a:lstStyle/>
        <a:p>
          <a:endParaRPr lang="en-US"/>
        </a:p>
      </dgm:t>
    </dgm:pt>
    <dgm:pt modelId="{E181A49F-0047-4022-B019-3B2919D4293F}">
      <dgm:prSet/>
      <dgm:spPr/>
      <dgm:t>
        <a:bodyPr/>
        <a:lstStyle/>
        <a:p>
          <a:r>
            <a:rPr lang="en-US" dirty="0"/>
            <a:t>Accommodation letter – CATAV- generated and provided to student to share with instructors or classified at the college ( testing, tutoring)</a:t>
          </a:r>
          <a:br>
            <a:rPr lang="en-US" dirty="0"/>
          </a:br>
          <a:br>
            <a:rPr lang="en-US" dirty="0"/>
          </a:br>
          <a:endParaRPr lang="en-US" dirty="0"/>
        </a:p>
      </dgm:t>
    </dgm:pt>
    <dgm:pt modelId="{E1192D8E-9172-4484-B61C-AAF8440D198A}" type="parTrans" cxnId="{CF2FEE42-7BD3-4D6F-A6EF-45A3856EE65E}">
      <dgm:prSet/>
      <dgm:spPr/>
      <dgm:t>
        <a:bodyPr/>
        <a:lstStyle/>
        <a:p>
          <a:endParaRPr lang="en-US"/>
        </a:p>
      </dgm:t>
    </dgm:pt>
    <dgm:pt modelId="{629CAAFB-920B-409F-AF2A-DEAB41B59707}" type="sibTrans" cxnId="{CF2FEE42-7BD3-4D6F-A6EF-45A3856EE65E}">
      <dgm:prSet/>
      <dgm:spPr/>
      <dgm:t>
        <a:bodyPr/>
        <a:lstStyle/>
        <a:p>
          <a:endParaRPr lang="en-US"/>
        </a:p>
      </dgm:t>
    </dgm:pt>
    <dgm:pt modelId="{75C810EF-6865-45DA-B4BB-8345ACB825F8}">
      <dgm:prSet custT="1"/>
      <dgm:spPr/>
      <dgm:t>
        <a:bodyPr/>
        <a:lstStyle/>
        <a:p>
          <a:r>
            <a:rPr lang="en-US" sz="1600" dirty="0"/>
            <a:t>Other information and referrals are provided</a:t>
          </a:r>
          <a:br>
            <a:rPr lang="en-US" sz="1600" dirty="0"/>
          </a:br>
          <a:br>
            <a:rPr lang="en-US" sz="1300" dirty="0"/>
          </a:br>
          <a:br>
            <a:rPr lang="en-US" sz="1300" dirty="0"/>
          </a:br>
          <a:br>
            <a:rPr lang="en-US" sz="1300" dirty="0"/>
          </a:br>
          <a:endParaRPr lang="en-US" sz="1300" dirty="0"/>
        </a:p>
      </dgm:t>
    </dgm:pt>
    <dgm:pt modelId="{FDEC710D-5EF1-4C5E-8BE1-580D6EEB7B83}" type="parTrans" cxnId="{ED0CD461-27C5-4B64-9FE0-1B93A80233BB}">
      <dgm:prSet/>
      <dgm:spPr/>
      <dgm:t>
        <a:bodyPr/>
        <a:lstStyle/>
        <a:p>
          <a:endParaRPr lang="en-US"/>
        </a:p>
      </dgm:t>
    </dgm:pt>
    <dgm:pt modelId="{48032578-8956-4F70-B8AB-EED2C34AAF09}" type="sibTrans" cxnId="{ED0CD461-27C5-4B64-9FE0-1B93A80233BB}">
      <dgm:prSet/>
      <dgm:spPr/>
      <dgm:t>
        <a:bodyPr/>
        <a:lstStyle/>
        <a:p>
          <a:endParaRPr lang="en-US"/>
        </a:p>
      </dgm:t>
    </dgm:pt>
    <dgm:pt modelId="{C191AB28-36C9-4288-975F-53749394299C}">
      <dgm:prSet custT="1"/>
      <dgm:spPr/>
      <dgm:t>
        <a:bodyPr/>
        <a:lstStyle/>
        <a:p>
          <a:endParaRPr lang="en-US" sz="1600" dirty="0"/>
        </a:p>
      </dgm:t>
    </dgm:pt>
    <dgm:pt modelId="{ACE390B9-3071-4AE8-A4DD-F38FABB36C87}" type="parTrans" cxnId="{46F90DA8-9D7A-4BD9-972F-1B8ECD963678}">
      <dgm:prSet/>
      <dgm:spPr/>
      <dgm:t>
        <a:bodyPr/>
        <a:lstStyle/>
        <a:p>
          <a:endParaRPr lang="en-US"/>
        </a:p>
      </dgm:t>
    </dgm:pt>
    <dgm:pt modelId="{074B55E3-B94A-4CB0-A45B-E85802462CE7}" type="sibTrans" cxnId="{46F90DA8-9D7A-4BD9-972F-1B8ECD963678}">
      <dgm:prSet/>
      <dgm:spPr/>
      <dgm:t>
        <a:bodyPr/>
        <a:lstStyle/>
        <a:p>
          <a:endParaRPr lang="en-US"/>
        </a:p>
      </dgm:t>
    </dgm:pt>
    <dgm:pt modelId="{7FE8C7E5-92E7-41B8-A59D-BD464658616C}" type="pres">
      <dgm:prSet presAssocID="{11AD1612-BAE8-472D-BD7B-A07FD5D772D3}" presName="Name0" presStyleCnt="0">
        <dgm:presLayoutVars>
          <dgm:dir/>
          <dgm:animLvl val="lvl"/>
          <dgm:resizeHandles val="exact"/>
        </dgm:presLayoutVars>
      </dgm:prSet>
      <dgm:spPr/>
    </dgm:pt>
    <dgm:pt modelId="{E66BE371-1588-4F00-8CAE-EF0C02660639}" type="pres">
      <dgm:prSet presAssocID="{56F1400E-DD2E-4703-825A-D16EE0230FB5}" presName="composite" presStyleCnt="0"/>
      <dgm:spPr/>
    </dgm:pt>
    <dgm:pt modelId="{2889B5A4-76D3-4E9B-8106-E4597AF8F21E}" type="pres">
      <dgm:prSet presAssocID="{56F1400E-DD2E-4703-825A-D16EE0230FB5}" presName="parTx" presStyleLbl="alignNode1" presStyleIdx="0" presStyleCnt="3">
        <dgm:presLayoutVars>
          <dgm:chMax val="0"/>
          <dgm:chPref val="0"/>
        </dgm:presLayoutVars>
      </dgm:prSet>
      <dgm:spPr/>
    </dgm:pt>
    <dgm:pt modelId="{1F0B9CA0-FF45-4F78-8F4B-A6E12F50BE24}" type="pres">
      <dgm:prSet presAssocID="{56F1400E-DD2E-4703-825A-D16EE0230FB5}" presName="desTx" presStyleLbl="alignAccFollowNode1" presStyleIdx="0" presStyleCnt="3">
        <dgm:presLayoutVars/>
      </dgm:prSet>
      <dgm:spPr/>
    </dgm:pt>
    <dgm:pt modelId="{7D9D8FD4-BD1A-43E6-AA37-63672FBEB5C7}" type="pres">
      <dgm:prSet presAssocID="{8DB22361-A00D-4654-B4EC-07C63EAF29C2}" presName="space" presStyleCnt="0"/>
      <dgm:spPr/>
    </dgm:pt>
    <dgm:pt modelId="{EDF45A76-8009-47A6-80B8-897A6092CDE6}" type="pres">
      <dgm:prSet presAssocID="{7BC863E9-F3BF-4B3D-B19E-DBF619F4133C}" presName="composite" presStyleCnt="0"/>
      <dgm:spPr/>
    </dgm:pt>
    <dgm:pt modelId="{BA54939E-6954-41EE-9662-92E0985C962D}" type="pres">
      <dgm:prSet presAssocID="{7BC863E9-F3BF-4B3D-B19E-DBF619F4133C}" presName="parTx" presStyleLbl="alignNode1" presStyleIdx="1" presStyleCnt="3" custScaleY="100000">
        <dgm:presLayoutVars>
          <dgm:chMax val="0"/>
          <dgm:chPref val="0"/>
        </dgm:presLayoutVars>
      </dgm:prSet>
      <dgm:spPr/>
    </dgm:pt>
    <dgm:pt modelId="{26E9B7BC-57AD-4B6A-BAD1-4F04E872A454}" type="pres">
      <dgm:prSet presAssocID="{7BC863E9-F3BF-4B3D-B19E-DBF619F4133C}" presName="desTx" presStyleLbl="alignAccFollowNode1" presStyleIdx="1" presStyleCnt="3">
        <dgm:presLayoutVars/>
      </dgm:prSet>
      <dgm:spPr/>
    </dgm:pt>
    <dgm:pt modelId="{5046282F-9138-44BD-988A-F4023EE5AD29}" type="pres">
      <dgm:prSet presAssocID="{86E4FAB6-4F12-4B99-8696-965A833895F9}" presName="space" presStyleCnt="0"/>
      <dgm:spPr/>
    </dgm:pt>
    <dgm:pt modelId="{BFBA3D52-9F2F-46AB-ACB5-0826317EE425}" type="pres">
      <dgm:prSet presAssocID="{B5F856F9-C926-44FD-862C-B92312A42D4D}" presName="composite" presStyleCnt="0"/>
      <dgm:spPr/>
    </dgm:pt>
    <dgm:pt modelId="{01BCC587-D491-4D5A-83DB-7A74175D8580}" type="pres">
      <dgm:prSet presAssocID="{B5F856F9-C926-44FD-862C-B92312A42D4D}" presName="parTx" presStyleLbl="alignNode1" presStyleIdx="2" presStyleCnt="3">
        <dgm:presLayoutVars>
          <dgm:chMax val="0"/>
          <dgm:chPref val="0"/>
        </dgm:presLayoutVars>
      </dgm:prSet>
      <dgm:spPr/>
    </dgm:pt>
    <dgm:pt modelId="{9AF26B41-FFAA-4F13-8EDB-39AB0A4E843F}" type="pres">
      <dgm:prSet presAssocID="{B5F856F9-C926-44FD-862C-B92312A42D4D}" presName="desTx" presStyleLbl="alignAccFollowNode1" presStyleIdx="2" presStyleCnt="3">
        <dgm:presLayoutVars/>
      </dgm:prSet>
      <dgm:spPr/>
    </dgm:pt>
  </dgm:ptLst>
  <dgm:cxnLst>
    <dgm:cxn modelId="{73721816-F544-4655-8500-B7BB626EDAF0}" type="presOf" srcId="{39DE3FF1-58CE-4CB7-A7D0-71844A3B9386}" destId="{26E9B7BC-57AD-4B6A-BAD1-4F04E872A454}" srcOrd="0" destOrd="1" presId="urn:microsoft.com/office/officeart/2016/7/layout/ChevronBlockProcess"/>
    <dgm:cxn modelId="{8BF28817-9E71-4CC4-82A9-FD0CEF5A05E6}" type="presOf" srcId="{E181A49F-0047-4022-B019-3B2919D4293F}" destId="{9AF26B41-FFAA-4F13-8EDB-39AB0A4E843F}" srcOrd="0" destOrd="1" presId="urn:microsoft.com/office/officeart/2016/7/layout/ChevronBlockProcess"/>
    <dgm:cxn modelId="{BE0C701A-4B57-47A6-85C5-7AAA93A4E059}" type="presOf" srcId="{F0E6561C-CCF1-4BB4-8167-4337013CB482}" destId="{9AF26B41-FFAA-4F13-8EDB-39AB0A4E843F}" srcOrd="0" destOrd="0" presId="urn:microsoft.com/office/officeart/2016/7/layout/ChevronBlockProcess"/>
    <dgm:cxn modelId="{D71EBE34-9BDA-4411-AB06-0AA677853A77}" type="presOf" srcId="{56F1400E-DD2E-4703-825A-D16EE0230FB5}" destId="{2889B5A4-76D3-4E9B-8106-E4597AF8F21E}" srcOrd="0" destOrd="0" presId="urn:microsoft.com/office/officeart/2016/7/layout/ChevronBlockProcess"/>
    <dgm:cxn modelId="{5A570F40-E802-44E8-9D36-74AAD9F98C54}" srcId="{11AD1612-BAE8-472D-BD7B-A07FD5D772D3}" destId="{56F1400E-DD2E-4703-825A-D16EE0230FB5}" srcOrd="0" destOrd="0" parTransId="{03DCA3C3-5534-4622-BE33-AB2E155F4167}" sibTransId="{8DB22361-A00D-4654-B4EC-07C63EAF29C2}"/>
    <dgm:cxn modelId="{A3B3095C-8F57-4513-BF5B-BA9DADE7AA74}" srcId="{11AD1612-BAE8-472D-BD7B-A07FD5D772D3}" destId="{B5F856F9-C926-44FD-862C-B92312A42D4D}" srcOrd="2" destOrd="0" parTransId="{35D210E3-F4F6-42BD-882C-BC27ED90A0F9}" sibTransId="{7E8AA2E7-0991-4DB2-A9E2-10D58828BC7B}"/>
    <dgm:cxn modelId="{ED0CD461-27C5-4B64-9FE0-1B93A80233BB}" srcId="{7BC863E9-F3BF-4B3D-B19E-DBF619F4133C}" destId="{75C810EF-6865-45DA-B4BB-8345ACB825F8}" srcOrd="2" destOrd="0" parTransId="{FDEC710D-5EF1-4C5E-8BE1-580D6EEB7B83}" sibTransId="{48032578-8956-4F70-B8AB-EED2C34AAF09}"/>
    <dgm:cxn modelId="{CF2FEE42-7BD3-4D6F-A6EF-45A3856EE65E}" srcId="{B5F856F9-C926-44FD-862C-B92312A42D4D}" destId="{E181A49F-0047-4022-B019-3B2919D4293F}" srcOrd="1" destOrd="0" parTransId="{E1192D8E-9172-4484-B61C-AAF8440D198A}" sibTransId="{629CAAFB-920B-409F-AF2A-DEAB41B59707}"/>
    <dgm:cxn modelId="{95944C64-49CE-4D87-9433-053B0576C536}" srcId="{B5F856F9-C926-44FD-862C-B92312A42D4D}" destId="{F0E6561C-CCF1-4BB4-8167-4337013CB482}" srcOrd="0" destOrd="0" parTransId="{581DB21F-BC87-47AF-9844-0AE730C198D6}" sibTransId="{5231129E-36E2-4756-A50C-C6B2A227FC55}"/>
    <dgm:cxn modelId="{BAF2AB6F-C843-438E-90E4-F858C532C25C}" srcId="{7BC863E9-F3BF-4B3D-B19E-DBF619F4133C}" destId="{F2253C8F-AD7D-4382-B2E8-46844C715024}" srcOrd="0" destOrd="0" parTransId="{66522F72-9A44-4AF9-A31F-0EF91B057692}" sibTransId="{EE3787C6-58A2-4AE6-93A8-398E006DBA4D}"/>
    <dgm:cxn modelId="{A0A4A656-E4FE-4638-955A-B48D762AF7CB}" type="presOf" srcId="{A689802E-32AB-43F9-8FEF-F6DCC2EBE70F}" destId="{1F0B9CA0-FF45-4F78-8F4B-A6E12F50BE24}" srcOrd="0" destOrd="1" presId="urn:microsoft.com/office/officeart/2016/7/layout/ChevronBlockProcess"/>
    <dgm:cxn modelId="{78887159-881A-42B0-90BA-30E053BAD716}" type="presOf" srcId="{7BC863E9-F3BF-4B3D-B19E-DBF619F4133C}" destId="{BA54939E-6954-41EE-9662-92E0985C962D}" srcOrd="0" destOrd="0" presId="urn:microsoft.com/office/officeart/2016/7/layout/ChevronBlockProcess"/>
    <dgm:cxn modelId="{DA67B788-FD25-4378-88F9-D83CDECA01DF}" type="presOf" srcId="{B5F856F9-C926-44FD-862C-B92312A42D4D}" destId="{01BCC587-D491-4D5A-83DB-7A74175D8580}" srcOrd="0" destOrd="0" presId="urn:microsoft.com/office/officeart/2016/7/layout/ChevronBlockProcess"/>
    <dgm:cxn modelId="{304DA88A-3C4D-4C4C-9CBA-63953FC8A7A2}" type="presOf" srcId="{CCD68100-C6C9-46E4-A46B-B7670EE95593}" destId="{1F0B9CA0-FF45-4F78-8F4B-A6E12F50BE24}" srcOrd="0" destOrd="0" presId="urn:microsoft.com/office/officeart/2016/7/layout/ChevronBlockProcess"/>
    <dgm:cxn modelId="{4C52CB96-846C-4D6E-A972-F3F6720402D4}" srcId="{11AD1612-BAE8-472D-BD7B-A07FD5D772D3}" destId="{7BC863E9-F3BF-4B3D-B19E-DBF619F4133C}" srcOrd="1" destOrd="0" parTransId="{900CD4A2-4E75-4CC7-84AF-04D35E335E91}" sibTransId="{86E4FAB6-4F12-4B99-8696-965A833895F9}"/>
    <dgm:cxn modelId="{6FC5D196-96EB-41EF-A64A-E4106501EE5F}" type="presOf" srcId="{11AD1612-BAE8-472D-BD7B-A07FD5D772D3}" destId="{7FE8C7E5-92E7-41B8-A59D-BD464658616C}" srcOrd="0" destOrd="0" presId="urn:microsoft.com/office/officeart/2016/7/layout/ChevronBlockProcess"/>
    <dgm:cxn modelId="{E5F666A1-CD55-4DC6-855C-3BF52C15DABC}" srcId="{7BC863E9-F3BF-4B3D-B19E-DBF619F4133C}" destId="{39DE3FF1-58CE-4CB7-A7D0-71844A3B9386}" srcOrd="1" destOrd="0" parTransId="{6849C63A-1ABC-4EA5-BD82-5C1B10E001AD}" sibTransId="{EFFF7094-9AC9-444D-A7CF-C25FBEFB78A0}"/>
    <dgm:cxn modelId="{46F90DA8-9D7A-4BD9-972F-1B8ECD963678}" srcId="{39DE3FF1-58CE-4CB7-A7D0-71844A3B9386}" destId="{C191AB28-36C9-4288-975F-53749394299C}" srcOrd="0" destOrd="0" parTransId="{ACE390B9-3071-4AE8-A4DD-F38FABB36C87}" sibTransId="{074B55E3-B94A-4CB0-A45B-E85802462CE7}"/>
    <dgm:cxn modelId="{DDEFB8B9-BF5E-4678-87A0-1F8BFE285DA4}" type="presOf" srcId="{F2253C8F-AD7D-4382-B2E8-46844C715024}" destId="{26E9B7BC-57AD-4B6A-BAD1-4F04E872A454}" srcOrd="0" destOrd="0" presId="urn:microsoft.com/office/officeart/2016/7/layout/ChevronBlockProcess"/>
    <dgm:cxn modelId="{54E6C6C1-EBBB-4D84-9A9E-681277707A12}" type="presOf" srcId="{75C810EF-6865-45DA-B4BB-8345ACB825F8}" destId="{26E9B7BC-57AD-4B6A-BAD1-4F04E872A454}" srcOrd="0" destOrd="3" presId="urn:microsoft.com/office/officeart/2016/7/layout/ChevronBlockProcess"/>
    <dgm:cxn modelId="{60F643D5-ED7D-4D39-8DF3-710B6C1FCD1B}" srcId="{56F1400E-DD2E-4703-825A-D16EE0230FB5}" destId="{CCD68100-C6C9-46E4-A46B-B7670EE95593}" srcOrd="0" destOrd="0" parTransId="{9EB29FD0-9041-4962-9CB6-218CF37670BE}" sibTransId="{904A9575-DCD1-45A3-9649-7AA708D20A77}"/>
    <dgm:cxn modelId="{565D40EF-49C1-4520-9CE2-10F1A2CA6C8F}" srcId="{56F1400E-DD2E-4703-825A-D16EE0230FB5}" destId="{A689802E-32AB-43F9-8FEF-F6DCC2EBE70F}" srcOrd="1" destOrd="0" parTransId="{3E9CB830-47BD-481B-B593-19D82BC4AC38}" sibTransId="{E8D6B488-EE2F-4797-B958-621CA66ED250}"/>
    <dgm:cxn modelId="{E1697FF4-D6A5-4D30-BEB1-B893B754C2DA}" type="presOf" srcId="{C191AB28-36C9-4288-975F-53749394299C}" destId="{26E9B7BC-57AD-4B6A-BAD1-4F04E872A454}" srcOrd="0" destOrd="2" presId="urn:microsoft.com/office/officeart/2016/7/layout/ChevronBlockProcess"/>
    <dgm:cxn modelId="{6E1ABBFA-1025-4434-8BA1-245036B001DC}" type="presParOf" srcId="{7FE8C7E5-92E7-41B8-A59D-BD464658616C}" destId="{E66BE371-1588-4F00-8CAE-EF0C02660639}" srcOrd="0" destOrd="0" presId="urn:microsoft.com/office/officeart/2016/7/layout/ChevronBlockProcess"/>
    <dgm:cxn modelId="{4151652E-CC75-4337-B14C-063C9FC9D1E9}" type="presParOf" srcId="{E66BE371-1588-4F00-8CAE-EF0C02660639}" destId="{2889B5A4-76D3-4E9B-8106-E4597AF8F21E}" srcOrd="0" destOrd="0" presId="urn:microsoft.com/office/officeart/2016/7/layout/ChevronBlockProcess"/>
    <dgm:cxn modelId="{74242A17-6297-4C32-BF2F-88D5A8E29F80}" type="presParOf" srcId="{E66BE371-1588-4F00-8CAE-EF0C02660639}" destId="{1F0B9CA0-FF45-4F78-8F4B-A6E12F50BE24}" srcOrd="1" destOrd="0" presId="urn:microsoft.com/office/officeart/2016/7/layout/ChevronBlockProcess"/>
    <dgm:cxn modelId="{6D935901-1A00-4A12-A7AF-10C6A3B2F589}" type="presParOf" srcId="{7FE8C7E5-92E7-41B8-A59D-BD464658616C}" destId="{7D9D8FD4-BD1A-43E6-AA37-63672FBEB5C7}" srcOrd="1" destOrd="0" presId="urn:microsoft.com/office/officeart/2016/7/layout/ChevronBlockProcess"/>
    <dgm:cxn modelId="{656CCBF7-A469-4823-9417-F8913B740EB8}" type="presParOf" srcId="{7FE8C7E5-92E7-41B8-A59D-BD464658616C}" destId="{EDF45A76-8009-47A6-80B8-897A6092CDE6}" srcOrd="2" destOrd="0" presId="urn:microsoft.com/office/officeart/2016/7/layout/ChevronBlockProcess"/>
    <dgm:cxn modelId="{4BD441BA-3638-4B62-A898-C7317D0DCA85}" type="presParOf" srcId="{EDF45A76-8009-47A6-80B8-897A6092CDE6}" destId="{BA54939E-6954-41EE-9662-92E0985C962D}" srcOrd="0" destOrd="0" presId="urn:microsoft.com/office/officeart/2016/7/layout/ChevronBlockProcess"/>
    <dgm:cxn modelId="{4C4C49FD-5B85-4030-A57E-068942FB9108}" type="presParOf" srcId="{EDF45A76-8009-47A6-80B8-897A6092CDE6}" destId="{26E9B7BC-57AD-4B6A-BAD1-4F04E872A454}" srcOrd="1" destOrd="0" presId="urn:microsoft.com/office/officeart/2016/7/layout/ChevronBlockProcess"/>
    <dgm:cxn modelId="{33739272-5AFD-43EA-B383-4A3E0E659032}" type="presParOf" srcId="{7FE8C7E5-92E7-41B8-A59D-BD464658616C}" destId="{5046282F-9138-44BD-988A-F4023EE5AD29}" srcOrd="3" destOrd="0" presId="urn:microsoft.com/office/officeart/2016/7/layout/ChevronBlockProcess"/>
    <dgm:cxn modelId="{971EAC83-9759-42A5-85E5-CB4BEE8750A0}" type="presParOf" srcId="{7FE8C7E5-92E7-41B8-A59D-BD464658616C}" destId="{BFBA3D52-9F2F-46AB-ACB5-0826317EE425}" srcOrd="4" destOrd="0" presId="urn:microsoft.com/office/officeart/2016/7/layout/ChevronBlockProcess"/>
    <dgm:cxn modelId="{87B4927D-3F62-49EF-8992-75ECB36C8075}" type="presParOf" srcId="{BFBA3D52-9F2F-46AB-ACB5-0826317EE425}" destId="{01BCC587-D491-4D5A-83DB-7A74175D8580}" srcOrd="0" destOrd="0" presId="urn:microsoft.com/office/officeart/2016/7/layout/ChevronBlockProcess"/>
    <dgm:cxn modelId="{9B961581-5400-4577-B376-8ED3BD0F6A8D}" type="presParOf" srcId="{BFBA3D52-9F2F-46AB-ACB5-0826317EE425}" destId="{9AF26B41-FFAA-4F13-8EDB-39AB0A4E843F}"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1E7B50-B0C0-4DB6-AA34-5DCFBE6A66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EC1428C-C710-4CB5-97BE-D9769B2B595E}">
      <dgm:prSet/>
      <dgm:spPr/>
      <dgm:t>
        <a:bodyPr/>
        <a:lstStyle/>
        <a:p>
          <a:r>
            <a:rPr lang="en-US" b="0" i="0" dirty="0"/>
            <a:t>Provides flexibility in the ways information is presented, in the ways students respond or demonstrate knowledge and skills, and in the ways students are engaged </a:t>
          </a:r>
          <a:endParaRPr lang="en-US" dirty="0"/>
        </a:p>
      </dgm:t>
      <dgm:extLst>
        <a:ext uri="{E40237B7-FDA0-4F09-8148-C483321AD2D9}">
          <dgm14:cNvPr xmlns:dgm14="http://schemas.microsoft.com/office/drawing/2010/diagram" id="0" name="" descr="Provides flexibility in the ways information is presented, in the ways students respond or demonstrate knowledge and skills, and in the ways students are engaged &#10;"/>
        </a:ext>
      </dgm:extLst>
    </dgm:pt>
    <dgm:pt modelId="{DCE373D8-52AA-4891-A2CF-922597FE99BE}" type="parTrans" cxnId="{03B2D6C8-F9DF-4ED4-92D5-7B0C322EE909}">
      <dgm:prSet/>
      <dgm:spPr/>
      <dgm:t>
        <a:bodyPr/>
        <a:lstStyle/>
        <a:p>
          <a:endParaRPr lang="en-US"/>
        </a:p>
      </dgm:t>
    </dgm:pt>
    <dgm:pt modelId="{8A3E45AE-D3D4-490F-B04D-15933AF78344}" type="sibTrans" cxnId="{03B2D6C8-F9DF-4ED4-92D5-7B0C322EE909}">
      <dgm:prSet/>
      <dgm:spPr/>
      <dgm:t>
        <a:bodyPr/>
        <a:lstStyle/>
        <a:p>
          <a:endParaRPr lang="en-US"/>
        </a:p>
      </dgm:t>
    </dgm:pt>
    <dgm:pt modelId="{F50DAC64-0AE3-470E-A13A-8D3FCC4F6EAC}">
      <dgm:prSet/>
      <dgm:spPr/>
      <dgm:t>
        <a:bodyPr/>
        <a:lstStyle/>
        <a:p>
          <a:r>
            <a:rPr lang="en-US" b="0" i="0" dirty="0"/>
            <a:t>Reduces barriers in instruction, provides appropriate accommodations, supports, and challenges</a:t>
          </a:r>
          <a:endParaRPr lang="en-US" dirty="0"/>
        </a:p>
      </dgm:t>
      <dgm:extLst>
        <a:ext uri="{E40237B7-FDA0-4F09-8148-C483321AD2D9}">
          <dgm14:cNvPr xmlns:dgm14="http://schemas.microsoft.com/office/drawing/2010/diagram" id="0" name="" descr="Reduces barriers in instruction, provides appropriate accommodations, supports, and challenges&#10;"/>
        </a:ext>
      </dgm:extLst>
    </dgm:pt>
    <dgm:pt modelId="{F06DA883-2A59-4D14-AC60-EF06EE05439E}" type="parTrans" cxnId="{32162897-6597-412E-AD91-F7CF3DF7D9F4}">
      <dgm:prSet/>
      <dgm:spPr/>
      <dgm:t>
        <a:bodyPr/>
        <a:lstStyle/>
        <a:p>
          <a:endParaRPr lang="en-US"/>
        </a:p>
      </dgm:t>
    </dgm:pt>
    <dgm:pt modelId="{6F4CEC47-E5FA-4531-91BB-AA8F8A546809}" type="sibTrans" cxnId="{32162897-6597-412E-AD91-F7CF3DF7D9F4}">
      <dgm:prSet/>
      <dgm:spPr/>
      <dgm:t>
        <a:bodyPr/>
        <a:lstStyle/>
        <a:p>
          <a:endParaRPr lang="en-US"/>
        </a:p>
      </dgm:t>
    </dgm:pt>
    <dgm:pt modelId="{887A6780-4D8D-445D-82D8-52A17353A76E}">
      <dgm:prSet/>
      <dgm:spPr/>
      <dgm:t>
        <a:bodyPr/>
        <a:lstStyle/>
        <a:p>
          <a:r>
            <a:rPr lang="en-US" b="0" i="0" dirty="0"/>
            <a:t>Maintains high achievement expectations for all students, including students with disabilities and students who are limited English proficient.</a:t>
          </a:r>
          <a:endParaRPr lang="en-US" dirty="0"/>
        </a:p>
      </dgm:t>
      <dgm:extLst>
        <a:ext uri="{E40237B7-FDA0-4F09-8148-C483321AD2D9}">
          <dgm14:cNvPr xmlns:dgm14="http://schemas.microsoft.com/office/drawing/2010/diagram" id="0" name="" descr="Maintains high achievement expectations for all students, including students with disabilities and students who are limited English proficient.&#10;"/>
        </a:ext>
      </dgm:extLst>
    </dgm:pt>
    <dgm:pt modelId="{0A7D4C6E-0CD3-4C5E-BA8E-6B50A8E9E2F9}" type="parTrans" cxnId="{FDF15B08-2FF6-4D0A-9BE8-8297B93DA724}">
      <dgm:prSet/>
      <dgm:spPr/>
      <dgm:t>
        <a:bodyPr/>
        <a:lstStyle/>
        <a:p>
          <a:endParaRPr lang="en-US"/>
        </a:p>
      </dgm:t>
    </dgm:pt>
    <dgm:pt modelId="{5A4F30B7-A64F-4F78-8549-B557820E9A5D}" type="sibTrans" cxnId="{FDF15B08-2FF6-4D0A-9BE8-8297B93DA724}">
      <dgm:prSet/>
      <dgm:spPr/>
      <dgm:t>
        <a:bodyPr/>
        <a:lstStyle/>
        <a:p>
          <a:endParaRPr lang="en-US"/>
        </a:p>
      </dgm:t>
    </dgm:pt>
    <dgm:pt modelId="{49B701B9-322C-4CB4-B945-82964978AAFF}" type="pres">
      <dgm:prSet presAssocID="{CB1E7B50-B0C0-4DB6-AA34-5DCFBE6A6615}" presName="linear" presStyleCnt="0">
        <dgm:presLayoutVars>
          <dgm:animLvl val="lvl"/>
          <dgm:resizeHandles val="exact"/>
        </dgm:presLayoutVars>
      </dgm:prSet>
      <dgm:spPr/>
    </dgm:pt>
    <dgm:pt modelId="{017EDE6E-AF50-4B9E-8751-63534261A674}" type="pres">
      <dgm:prSet presAssocID="{8EC1428C-C710-4CB5-97BE-D9769B2B595E}" presName="parentText" presStyleLbl="node1" presStyleIdx="0" presStyleCnt="3">
        <dgm:presLayoutVars>
          <dgm:chMax val="0"/>
          <dgm:bulletEnabled val="1"/>
        </dgm:presLayoutVars>
      </dgm:prSet>
      <dgm:spPr/>
    </dgm:pt>
    <dgm:pt modelId="{447F3200-51EF-40CA-958C-F953A93974AE}" type="pres">
      <dgm:prSet presAssocID="{8A3E45AE-D3D4-490F-B04D-15933AF78344}" presName="spacer" presStyleCnt="0"/>
      <dgm:spPr/>
    </dgm:pt>
    <dgm:pt modelId="{AD9254DD-6A9A-4A02-8344-722850CD7CF1}" type="pres">
      <dgm:prSet presAssocID="{F50DAC64-0AE3-470E-A13A-8D3FCC4F6EAC}" presName="parentText" presStyleLbl="node1" presStyleIdx="1" presStyleCnt="3">
        <dgm:presLayoutVars>
          <dgm:chMax val="0"/>
          <dgm:bulletEnabled val="1"/>
        </dgm:presLayoutVars>
      </dgm:prSet>
      <dgm:spPr/>
    </dgm:pt>
    <dgm:pt modelId="{7C43BE45-9207-439A-A17D-FAB10FA36991}" type="pres">
      <dgm:prSet presAssocID="{6F4CEC47-E5FA-4531-91BB-AA8F8A546809}" presName="spacer" presStyleCnt="0"/>
      <dgm:spPr/>
    </dgm:pt>
    <dgm:pt modelId="{F68A9DC2-615B-4C05-8022-0398730DE58D}" type="pres">
      <dgm:prSet presAssocID="{887A6780-4D8D-445D-82D8-52A17353A76E}" presName="parentText" presStyleLbl="node1" presStyleIdx="2" presStyleCnt="3">
        <dgm:presLayoutVars>
          <dgm:chMax val="0"/>
          <dgm:bulletEnabled val="1"/>
        </dgm:presLayoutVars>
      </dgm:prSet>
      <dgm:spPr/>
    </dgm:pt>
  </dgm:ptLst>
  <dgm:cxnLst>
    <dgm:cxn modelId="{FDF15B08-2FF6-4D0A-9BE8-8297B93DA724}" srcId="{CB1E7B50-B0C0-4DB6-AA34-5DCFBE6A6615}" destId="{887A6780-4D8D-445D-82D8-52A17353A76E}" srcOrd="2" destOrd="0" parTransId="{0A7D4C6E-0CD3-4C5E-BA8E-6B50A8E9E2F9}" sibTransId="{5A4F30B7-A64F-4F78-8549-B557820E9A5D}"/>
    <dgm:cxn modelId="{D8001A25-0105-4A6C-A685-57F2AE06D0CA}" type="presOf" srcId="{F50DAC64-0AE3-470E-A13A-8D3FCC4F6EAC}" destId="{AD9254DD-6A9A-4A02-8344-722850CD7CF1}" srcOrd="0" destOrd="0" presId="urn:microsoft.com/office/officeart/2005/8/layout/vList2"/>
    <dgm:cxn modelId="{32CA8332-75BD-4E01-8AC0-98A7631E6775}" type="presOf" srcId="{8EC1428C-C710-4CB5-97BE-D9769B2B595E}" destId="{017EDE6E-AF50-4B9E-8751-63534261A674}" srcOrd="0" destOrd="0" presId="urn:microsoft.com/office/officeart/2005/8/layout/vList2"/>
    <dgm:cxn modelId="{A264B66A-096B-497D-871E-68F072F5C17D}" type="presOf" srcId="{CB1E7B50-B0C0-4DB6-AA34-5DCFBE6A6615}" destId="{49B701B9-322C-4CB4-B945-82964978AAFF}" srcOrd="0" destOrd="0" presId="urn:microsoft.com/office/officeart/2005/8/layout/vList2"/>
    <dgm:cxn modelId="{7628EB72-4232-41EE-9076-C43150FB6A30}" type="presOf" srcId="{887A6780-4D8D-445D-82D8-52A17353A76E}" destId="{F68A9DC2-615B-4C05-8022-0398730DE58D}" srcOrd="0" destOrd="0" presId="urn:microsoft.com/office/officeart/2005/8/layout/vList2"/>
    <dgm:cxn modelId="{32162897-6597-412E-AD91-F7CF3DF7D9F4}" srcId="{CB1E7B50-B0C0-4DB6-AA34-5DCFBE6A6615}" destId="{F50DAC64-0AE3-470E-A13A-8D3FCC4F6EAC}" srcOrd="1" destOrd="0" parTransId="{F06DA883-2A59-4D14-AC60-EF06EE05439E}" sibTransId="{6F4CEC47-E5FA-4531-91BB-AA8F8A546809}"/>
    <dgm:cxn modelId="{03B2D6C8-F9DF-4ED4-92D5-7B0C322EE909}" srcId="{CB1E7B50-B0C0-4DB6-AA34-5DCFBE6A6615}" destId="{8EC1428C-C710-4CB5-97BE-D9769B2B595E}" srcOrd="0" destOrd="0" parTransId="{DCE373D8-52AA-4891-A2CF-922597FE99BE}" sibTransId="{8A3E45AE-D3D4-490F-B04D-15933AF78344}"/>
    <dgm:cxn modelId="{64B0A3C7-D653-4CE7-A29A-9A125E8B1966}" type="presParOf" srcId="{49B701B9-322C-4CB4-B945-82964978AAFF}" destId="{017EDE6E-AF50-4B9E-8751-63534261A674}" srcOrd="0" destOrd="0" presId="urn:microsoft.com/office/officeart/2005/8/layout/vList2"/>
    <dgm:cxn modelId="{ECF973F1-D464-4E6E-B505-4EF9A14B147C}" type="presParOf" srcId="{49B701B9-322C-4CB4-B945-82964978AAFF}" destId="{447F3200-51EF-40CA-958C-F953A93974AE}" srcOrd="1" destOrd="0" presId="urn:microsoft.com/office/officeart/2005/8/layout/vList2"/>
    <dgm:cxn modelId="{5B565288-A091-44ED-847F-09218E21AF05}" type="presParOf" srcId="{49B701B9-322C-4CB4-B945-82964978AAFF}" destId="{AD9254DD-6A9A-4A02-8344-722850CD7CF1}" srcOrd="2" destOrd="0" presId="urn:microsoft.com/office/officeart/2005/8/layout/vList2"/>
    <dgm:cxn modelId="{12A0CAFE-B4B2-48A1-A2E9-27B57B47B3AE}" type="presParOf" srcId="{49B701B9-322C-4CB4-B945-82964978AAFF}" destId="{7C43BE45-9207-439A-A17D-FAB10FA36991}" srcOrd="3" destOrd="0" presId="urn:microsoft.com/office/officeart/2005/8/layout/vList2"/>
    <dgm:cxn modelId="{4EAB25B2-6CF1-4288-980D-8D5982ABCE39}" type="presParOf" srcId="{49B701B9-322C-4CB4-B945-82964978AAFF}" destId="{F68A9DC2-615B-4C05-8022-0398730DE58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26DF0-7E46-445A-A717-DBC5E446C74C}">
      <dsp:nvSpPr>
        <dsp:cNvPr id="0" name=""/>
        <dsp:cNvSpPr/>
      </dsp:nvSpPr>
      <dsp:spPr>
        <a:xfrm>
          <a:off x="0" y="22637"/>
          <a:ext cx="3135313" cy="5967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Life long/ long term disabilities vs recent/ temporary conditions</a:t>
          </a:r>
        </a:p>
      </dsp:txBody>
      <dsp:txXfrm>
        <a:off x="29128" y="51765"/>
        <a:ext cx="3077057" cy="538444"/>
      </dsp:txXfrm>
    </dsp:sp>
    <dsp:sp modelId="{92275B8A-94C6-44C0-80E1-041288EB0061}">
      <dsp:nvSpPr>
        <dsp:cNvPr id="0" name=""/>
        <dsp:cNvSpPr/>
      </dsp:nvSpPr>
      <dsp:spPr>
        <a:xfrm>
          <a:off x="0" y="662537"/>
          <a:ext cx="3135313" cy="596700"/>
        </a:xfrm>
        <a:prstGeom prst="roundRect">
          <a:avLst/>
        </a:prstGeom>
        <a:solidFill>
          <a:schemeClr val="accent2">
            <a:hueOff val="196931"/>
            <a:satOff val="3687"/>
            <a:lumOff val="-2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Online Services vs In-person services/ classes</a:t>
          </a:r>
        </a:p>
      </dsp:txBody>
      <dsp:txXfrm>
        <a:off x="29128" y="691665"/>
        <a:ext cx="3077057" cy="538444"/>
      </dsp:txXfrm>
    </dsp:sp>
    <dsp:sp modelId="{8E6EDD32-91B0-44F5-88E8-AE79FAFD3780}">
      <dsp:nvSpPr>
        <dsp:cNvPr id="0" name=""/>
        <dsp:cNvSpPr/>
      </dsp:nvSpPr>
      <dsp:spPr>
        <a:xfrm>
          <a:off x="0" y="1302437"/>
          <a:ext cx="3135313" cy="596700"/>
        </a:xfrm>
        <a:prstGeom prst="roundRect">
          <a:avLst/>
        </a:prstGeom>
        <a:solidFill>
          <a:schemeClr val="accent2">
            <a:hueOff val="393862"/>
            <a:satOff val="7373"/>
            <a:lumOff val="-4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HS Students vs Adults </a:t>
          </a:r>
        </a:p>
      </dsp:txBody>
      <dsp:txXfrm>
        <a:off x="29128" y="1331565"/>
        <a:ext cx="3077057" cy="538444"/>
      </dsp:txXfrm>
    </dsp:sp>
    <dsp:sp modelId="{4E538BAA-2838-41AE-A0D1-B7676C859188}">
      <dsp:nvSpPr>
        <dsp:cNvPr id="0" name=""/>
        <dsp:cNvSpPr/>
      </dsp:nvSpPr>
      <dsp:spPr>
        <a:xfrm>
          <a:off x="0" y="1942337"/>
          <a:ext cx="3135313" cy="596700"/>
        </a:xfrm>
        <a:prstGeom prst="roundRect">
          <a:avLst/>
        </a:prstGeom>
        <a:solidFill>
          <a:schemeClr val="accent2">
            <a:hueOff val="590793"/>
            <a:satOff val="11060"/>
            <a:lumOff val="-67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Ocean Campus vs  Other campuses</a:t>
          </a:r>
        </a:p>
      </dsp:txBody>
      <dsp:txXfrm>
        <a:off x="29128" y="1971465"/>
        <a:ext cx="3077057" cy="538444"/>
      </dsp:txXfrm>
    </dsp:sp>
    <dsp:sp modelId="{E52CF373-510F-45F2-933D-CBC1E1E63E92}">
      <dsp:nvSpPr>
        <dsp:cNvPr id="0" name=""/>
        <dsp:cNvSpPr/>
      </dsp:nvSpPr>
      <dsp:spPr>
        <a:xfrm>
          <a:off x="0" y="2582237"/>
          <a:ext cx="3135313" cy="596700"/>
        </a:xfrm>
        <a:prstGeom prst="roundRect">
          <a:avLst/>
        </a:prstGeom>
        <a:solidFill>
          <a:schemeClr val="accent2">
            <a:hueOff val="787724"/>
            <a:satOff val="14747"/>
            <a:lumOff val="-8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Medical Conditions </a:t>
          </a:r>
        </a:p>
      </dsp:txBody>
      <dsp:txXfrm>
        <a:off x="29128" y="2611365"/>
        <a:ext cx="3077057" cy="538444"/>
      </dsp:txXfrm>
    </dsp:sp>
    <dsp:sp modelId="{D572A832-9FEC-4304-88E6-A1D59FFD77B2}">
      <dsp:nvSpPr>
        <dsp:cNvPr id="0" name=""/>
        <dsp:cNvSpPr/>
      </dsp:nvSpPr>
      <dsp:spPr>
        <a:xfrm>
          <a:off x="0" y="3222137"/>
          <a:ext cx="3135313" cy="596700"/>
        </a:xfrm>
        <a:prstGeom prst="roundRect">
          <a:avLst/>
        </a:prstGeom>
        <a:solidFill>
          <a:schemeClr val="accent2">
            <a:hueOff val="984655"/>
            <a:satOff val="18434"/>
            <a:lumOff val="-11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People from other cultures</a:t>
          </a:r>
        </a:p>
      </dsp:txBody>
      <dsp:txXfrm>
        <a:off x="29128" y="3251265"/>
        <a:ext cx="3077057" cy="538444"/>
      </dsp:txXfrm>
    </dsp:sp>
    <dsp:sp modelId="{F14B6A9B-D065-4517-9162-2204B90AFD12}">
      <dsp:nvSpPr>
        <dsp:cNvPr id="0" name=""/>
        <dsp:cNvSpPr/>
      </dsp:nvSpPr>
      <dsp:spPr>
        <a:xfrm>
          <a:off x="0" y="3862037"/>
          <a:ext cx="3135313" cy="596700"/>
        </a:xfrm>
        <a:prstGeom prst="roundRect">
          <a:avLst/>
        </a:prstGeom>
        <a:solidFill>
          <a:schemeClr val="accent2">
            <a:hueOff val="1181586"/>
            <a:satOff val="22120"/>
            <a:lumOff val="-13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Veterans</a:t>
          </a:r>
        </a:p>
      </dsp:txBody>
      <dsp:txXfrm>
        <a:off x="29128" y="3891165"/>
        <a:ext cx="3077057" cy="538444"/>
      </dsp:txXfrm>
    </dsp:sp>
    <dsp:sp modelId="{78A47557-B639-4C60-92FA-0F83A5F91467}">
      <dsp:nvSpPr>
        <dsp:cNvPr id="0" name=""/>
        <dsp:cNvSpPr/>
      </dsp:nvSpPr>
      <dsp:spPr>
        <a:xfrm>
          <a:off x="0" y="4501937"/>
          <a:ext cx="3135313" cy="59670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Homeless Individuals</a:t>
          </a:r>
        </a:p>
      </dsp:txBody>
      <dsp:txXfrm>
        <a:off x="29128" y="4531065"/>
        <a:ext cx="3077057" cy="538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9B5A4-76D3-4E9B-8106-E4597AF8F21E}">
      <dsp:nvSpPr>
        <dsp:cNvPr id="0" name=""/>
        <dsp:cNvSpPr/>
      </dsp:nvSpPr>
      <dsp:spPr>
        <a:xfrm>
          <a:off x="3560" y="195228"/>
          <a:ext cx="3314934" cy="994480"/>
        </a:xfrm>
        <a:prstGeom prst="chevron">
          <a:avLst>
            <a:gd name="adj" fmla="val 3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91" tIns="122791" rIns="122791" bIns="122791" numCol="1" spcCol="1270" anchor="ctr" anchorCtr="0">
          <a:noAutofit/>
        </a:bodyPr>
        <a:lstStyle/>
        <a:p>
          <a:pPr marL="0" lvl="0" indent="0" algn="ctr" defTabSz="1244600">
            <a:lnSpc>
              <a:spcPct val="90000"/>
            </a:lnSpc>
            <a:spcBef>
              <a:spcPct val="0"/>
            </a:spcBef>
            <a:spcAft>
              <a:spcPct val="35000"/>
            </a:spcAft>
            <a:buNone/>
          </a:pPr>
          <a:r>
            <a:rPr lang="en-US" sz="2800" kern="1200" dirty="0"/>
            <a:t>Step 1</a:t>
          </a:r>
        </a:p>
      </dsp:txBody>
      <dsp:txXfrm>
        <a:off x="301904" y="195228"/>
        <a:ext cx="2718246" cy="994480"/>
      </dsp:txXfrm>
    </dsp:sp>
    <dsp:sp modelId="{1F0B9CA0-FF45-4F78-8F4B-A6E12F50BE24}">
      <dsp:nvSpPr>
        <dsp:cNvPr id="0" name=""/>
        <dsp:cNvSpPr/>
      </dsp:nvSpPr>
      <dsp:spPr>
        <a:xfrm>
          <a:off x="3560" y="1189709"/>
          <a:ext cx="3016590" cy="294736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378" tIns="238378" rIns="238378" bIns="476755" numCol="1" spcCol="1270" anchor="t" anchorCtr="0">
          <a:noAutofit/>
        </a:bodyPr>
        <a:lstStyle/>
        <a:p>
          <a:pPr marL="0" lvl="0" indent="0" algn="l" defTabSz="755650">
            <a:lnSpc>
              <a:spcPct val="90000"/>
            </a:lnSpc>
            <a:spcBef>
              <a:spcPct val="0"/>
            </a:spcBef>
            <a:spcAft>
              <a:spcPct val="35000"/>
            </a:spcAft>
            <a:buNone/>
          </a:pPr>
          <a:r>
            <a:rPr lang="en-US" sz="1700" kern="1200" dirty="0"/>
            <a:t> </a:t>
          </a:r>
        </a:p>
        <a:p>
          <a:pPr marL="0" lvl="0" indent="0" algn="l" defTabSz="755650">
            <a:lnSpc>
              <a:spcPct val="90000"/>
            </a:lnSpc>
            <a:spcBef>
              <a:spcPct val="0"/>
            </a:spcBef>
            <a:spcAft>
              <a:spcPct val="35000"/>
            </a:spcAft>
            <a:buNone/>
          </a:pPr>
          <a:r>
            <a:rPr lang="en-US" sz="1700" kern="1200" dirty="0"/>
            <a:t>Students contact our office to request appointment and meeting with a counselor is scheduled</a:t>
          </a:r>
          <a:br>
            <a:rPr lang="en-US" sz="1700" kern="1200" dirty="0"/>
          </a:br>
          <a:endParaRPr lang="en-US" sz="1700" kern="1200" dirty="0"/>
        </a:p>
      </dsp:txBody>
      <dsp:txXfrm>
        <a:off x="3560" y="1189709"/>
        <a:ext cx="3016590" cy="2947366"/>
      </dsp:txXfrm>
    </dsp:sp>
    <dsp:sp modelId="{BA54939E-6954-41EE-9662-92E0985C962D}">
      <dsp:nvSpPr>
        <dsp:cNvPr id="0" name=""/>
        <dsp:cNvSpPr/>
      </dsp:nvSpPr>
      <dsp:spPr>
        <a:xfrm>
          <a:off x="3269227" y="146367"/>
          <a:ext cx="3314934" cy="994480"/>
        </a:xfrm>
        <a:prstGeom prst="chevron">
          <a:avLst>
            <a:gd name="adj" fmla="val 30000"/>
          </a:avLst>
        </a:prstGeom>
        <a:solidFill>
          <a:schemeClr val="accent2">
            <a:hueOff val="689259"/>
            <a:satOff val="12903"/>
            <a:lumOff val="-784"/>
            <a:alphaOff val="0"/>
          </a:schemeClr>
        </a:solidFill>
        <a:ln w="19050" cap="flat" cmpd="sng" algn="ctr">
          <a:solidFill>
            <a:schemeClr val="accent2">
              <a:hueOff val="689259"/>
              <a:satOff val="1290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91" tIns="122791" rIns="122791" bIns="122791" numCol="1" spcCol="1270" anchor="ctr" anchorCtr="0">
          <a:noAutofit/>
        </a:bodyPr>
        <a:lstStyle/>
        <a:p>
          <a:pPr marL="0" lvl="0" indent="0" algn="ctr" defTabSz="1244600">
            <a:lnSpc>
              <a:spcPct val="90000"/>
            </a:lnSpc>
            <a:spcBef>
              <a:spcPct val="0"/>
            </a:spcBef>
            <a:spcAft>
              <a:spcPct val="35000"/>
            </a:spcAft>
            <a:buNone/>
          </a:pPr>
          <a:r>
            <a:rPr lang="en-US" sz="2800" kern="1200" dirty="0"/>
            <a:t>Step 2</a:t>
          </a:r>
        </a:p>
      </dsp:txBody>
      <dsp:txXfrm>
        <a:off x="3567571" y="146367"/>
        <a:ext cx="2718246" cy="994480"/>
      </dsp:txXfrm>
    </dsp:sp>
    <dsp:sp modelId="{26E9B7BC-57AD-4B6A-BAD1-4F04E872A454}">
      <dsp:nvSpPr>
        <dsp:cNvPr id="0" name=""/>
        <dsp:cNvSpPr/>
      </dsp:nvSpPr>
      <dsp:spPr>
        <a:xfrm>
          <a:off x="3269227" y="1140847"/>
          <a:ext cx="3016590" cy="3045089"/>
        </a:xfrm>
        <a:prstGeom prst="rect">
          <a:avLst/>
        </a:prstGeom>
        <a:solidFill>
          <a:schemeClr val="accent2">
            <a:tint val="40000"/>
            <a:alpha val="90000"/>
            <a:hueOff val="498622"/>
            <a:satOff val="18648"/>
            <a:lumOff val="1031"/>
            <a:alphaOff val="0"/>
          </a:schemeClr>
        </a:solidFill>
        <a:ln w="19050" cap="flat" cmpd="sng" algn="ctr">
          <a:solidFill>
            <a:schemeClr val="accent2">
              <a:tint val="40000"/>
              <a:alpha val="90000"/>
              <a:hueOff val="498622"/>
              <a:satOff val="18648"/>
              <a:lumOff val="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378" tIns="238378" rIns="238378" bIns="476755" numCol="1" spcCol="1270" anchor="t" anchorCtr="0">
          <a:noAutofit/>
        </a:bodyPr>
        <a:lstStyle/>
        <a:p>
          <a:pPr marL="0" lvl="0" indent="0" algn="l" defTabSz="711200">
            <a:lnSpc>
              <a:spcPct val="90000"/>
            </a:lnSpc>
            <a:spcBef>
              <a:spcPct val="0"/>
            </a:spcBef>
            <a:spcAft>
              <a:spcPct val="35000"/>
            </a:spcAft>
            <a:buNone/>
          </a:pPr>
          <a:r>
            <a:rPr lang="en-US" sz="1600" kern="1200" dirty="0"/>
            <a:t> </a:t>
          </a:r>
        </a:p>
        <a:p>
          <a:pPr marL="0" lvl="0" indent="0" algn="l" defTabSz="711200">
            <a:lnSpc>
              <a:spcPct val="90000"/>
            </a:lnSpc>
            <a:spcBef>
              <a:spcPct val="0"/>
            </a:spcBef>
            <a:spcAft>
              <a:spcPct val="35000"/>
            </a:spcAft>
            <a:buNone/>
          </a:pPr>
          <a:r>
            <a:rPr lang="en-US" sz="1600" kern="1200" dirty="0"/>
            <a:t>During appointment DSPS counselor uses interactive process to determine eligibility for services and appropriate accommodations</a:t>
          </a:r>
        </a:p>
        <a:p>
          <a:pPr marL="171450" lvl="1" indent="-171450" algn="l" defTabSz="711200">
            <a:lnSpc>
              <a:spcPct val="90000"/>
            </a:lnSpc>
            <a:spcBef>
              <a:spcPct val="0"/>
            </a:spcBef>
            <a:spcAft>
              <a:spcPct val="15000"/>
            </a:spcAft>
            <a:buChar char="•"/>
          </a:pPr>
          <a:endParaRPr lang="en-US" sz="1600" kern="1200" dirty="0"/>
        </a:p>
        <a:p>
          <a:pPr marL="0" lvl="0" indent="0" algn="l" defTabSz="711200">
            <a:lnSpc>
              <a:spcPct val="90000"/>
            </a:lnSpc>
            <a:spcBef>
              <a:spcPct val="0"/>
            </a:spcBef>
            <a:spcAft>
              <a:spcPct val="35000"/>
            </a:spcAft>
            <a:buNone/>
          </a:pPr>
          <a:r>
            <a:rPr lang="en-US" sz="1600" kern="1200" dirty="0"/>
            <a:t>Other information and referrals are provided</a:t>
          </a:r>
          <a:br>
            <a:rPr lang="en-US" sz="1600" kern="1200" dirty="0"/>
          </a:br>
          <a:br>
            <a:rPr lang="en-US" sz="1300" kern="1200" dirty="0"/>
          </a:br>
          <a:br>
            <a:rPr lang="en-US" sz="1300" kern="1200" dirty="0"/>
          </a:br>
          <a:br>
            <a:rPr lang="en-US" sz="1300" kern="1200" dirty="0"/>
          </a:br>
          <a:endParaRPr lang="en-US" sz="1300" kern="1200" dirty="0"/>
        </a:p>
      </dsp:txBody>
      <dsp:txXfrm>
        <a:off x="3269227" y="1140847"/>
        <a:ext cx="3016590" cy="3045089"/>
      </dsp:txXfrm>
    </dsp:sp>
    <dsp:sp modelId="{01BCC587-D491-4D5A-83DB-7A74175D8580}">
      <dsp:nvSpPr>
        <dsp:cNvPr id="0" name=""/>
        <dsp:cNvSpPr/>
      </dsp:nvSpPr>
      <dsp:spPr>
        <a:xfrm>
          <a:off x="6534895" y="195228"/>
          <a:ext cx="3314934" cy="994480"/>
        </a:xfrm>
        <a:prstGeom prst="chevron">
          <a:avLst>
            <a:gd name="adj" fmla="val 30000"/>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91" tIns="122791" rIns="122791" bIns="122791" numCol="1" spcCol="1270" anchor="ctr" anchorCtr="0">
          <a:noAutofit/>
        </a:bodyPr>
        <a:lstStyle/>
        <a:p>
          <a:pPr marL="0" lvl="0" indent="0" algn="ctr" defTabSz="1244600">
            <a:lnSpc>
              <a:spcPct val="90000"/>
            </a:lnSpc>
            <a:spcBef>
              <a:spcPct val="0"/>
            </a:spcBef>
            <a:spcAft>
              <a:spcPct val="35000"/>
            </a:spcAft>
            <a:buNone/>
          </a:pPr>
          <a:r>
            <a:rPr lang="en-US" sz="2800" kern="1200" dirty="0"/>
            <a:t>Step 3</a:t>
          </a:r>
        </a:p>
      </dsp:txBody>
      <dsp:txXfrm>
        <a:off x="6833239" y="195228"/>
        <a:ext cx="2718246" cy="994480"/>
      </dsp:txXfrm>
    </dsp:sp>
    <dsp:sp modelId="{9AF26B41-FFAA-4F13-8EDB-39AB0A4E843F}">
      <dsp:nvSpPr>
        <dsp:cNvPr id="0" name=""/>
        <dsp:cNvSpPr/>
      </dsp:nvSpPr>
      <dsp:spPr>
        <a:xfrm>
          <a:off x="6534895" y="1189709"/>
          <a:ext cx="3016590" cy="2947366"/>
        </a:xfrm>
        <a:prstGeom prst="rect">
          <a:avLst/>
        </a:prstGeom>
        <a:solidFill>
          <a:schemeClr val="accent2">
            <a:tint val="40000"/>
            <a:alpha val="90000"/>
            <a:hueOff val="997244"/>
            <a:satOff val="37295"/>
            <a:lumOff val="2062"/>
            <a:alphaOff val="0"/>
          </a:schemeClr>
        </a:solidFill>
        <a:ln w="19050" cap="flat" cmpd="sng" algn="ctr">
          <a:solidFill>
            <a:schemeClr val="accent2">
              <a:tint val="40000"/>
              <a:alpha val="90000"/>
              <a:hueOff val="997244"/>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378" tIns="238378" rIns="238378" bIns="476755" numCol="1" spcCol="1270" anchor="t" anchorCtr="0">
          <a:noAutofit/>
        </a:bodyPr>
        <a:lstStyle/>
        <a:p>
          <a:pPr marL="0" lvl="0" indent="0" algn="l" defTabSz="755650">
            <a:lnSpc>
              <a:spcPct val="90000"/>
            </a:lnSpc>
            <a:spcBef>
              <a:spcPct val="0"/>
            </a:spcBef>
            <a:spcAft>
              <a:spcPct val="35000"/>
            </a:spcAft>
            <a:buNone/>
          </a:pPr>
          <a:r>
            <a:rPr lang="en-US" sz="1700" kern="1200" dirty="0"/>
            <a:t> </a:t>
          </a:r>
        </a:p>
        <a:p>
          <a:pPr marL="0" lvl="0" indent="0" algn="l" defTabSz="755650">
            <a:lnSpc>
              <a:spcPct val="90000"/>
            </a:lnSpc>
            <a:spcBef>
              <a:spcPct val="0"/>
            </a:spcBef>
            <a:spcAft>
              <a:spcPct val="35000"/>
            </a:spcAft>
            <a:buNone/>
          </a:pPr>
          <a:r>
            <a:rPr lang="en-US" sz="1700" kern="1200" dirty="0"/>
            <a:t>Accommodation letter – CATAV- generated and provided to student to share with instructors or classified at the college ( testing, tutoring)</a:t>
          </a:r>
          <a:br>
            <a:rPr lang="en-US" sz="1700" kern="1200" dirty="0"/>
          </a:br>
          <a:br>
            <a:rPr lang="en-US" sz="1700" kern="1200" dirty="0"/>
          </a:br>
          <a:endParaRPr lang="en-US" sz="1700" kern="1200" dirty="0"/>
        </a:p>
      </dsp:txBody>
      <dsp:txXfrm>
        <a:off x="6534895" y="1189709"/>
        <a:ext cx="3016590" cy="2947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EDE6E-AF50-4B9E-8751-63534261A674}">
      <dsp:nvSpPr>
        <dsp:cNvPr id="0" name=""/>
        <dsp:cNvSpPr/>
      </dsp:nvSpPr>
      <dsp:spPr>
        <a:xfrm>
          <a:off x="0" y="43517"/>
          <a:ext cx="3135313" cy="16473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Provides flexibility in the ways information is presented, in the ways students respond or demonstrate knowledge and skills, and in the ways students are engaged </a:t>
          </a:r>
          <a:endParaRPr lang="en-US" sz="1600" kern="1200" dirty="0"/>
        </a:p>
      </dsp:txBody>
      <dsp:txXfrm>
        <a:off x="80417" y="123934"/>
        <a:ext cx="2974479" cy="1486526"/>
      </dsp:txXfrm>
    </dsp:sp>
    <dsp:sp modelId="{AD9254DD-6A9A-4A02-8344-722850CD7CF1}">
      <dsp:nvSpPr>
        <dsp:cNvPr id="0" name=""/>
        <dsp:cNvSpPr/>
      </dsp:nvSpPr>
      <dsp:spPr>
        <a:xfrm>
          <a:off x="0" y="1736957"/>
          <a:ext cx="3135313" cy="1647360"/>
        </a:xfrm>
        <a:prstGeom prst="roundRect">
          <a:avLst/>
        </a:prstGeom>
        <a:solidFill>
          <a:schemeClr val="accent5">
            <a:hueOff val="5437504"/>
            <a:satOff val="-31742"/>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Reduces barriers in instruction, provides appropriate accommodations, supports, and challenges</a:t>
          </a:r>
          <a:endParaRPr lang="en-US" sz="1600" kern="1200" dirty="0"/>
        </a:p>
      </dsp:txBody>
      <dsp:txXfrm>
        <a:off x="80417" y="1817374"/>
        <a:ext cx="2974479" cy="1486526"/>
      </dsp:txXfrm>
    </dsp:sp>
    <dsp:sp modelId="{F68A9DC2-615B-4C05-8022-0398730DE58D}">
      <dsp:nvSpPr>
        <dsp:cNvPr id="0" name=""/>
        <dsp:cNvSpPr/>
      </dsp:nvSpPr>
      <dsp:spPr>
        <a:xfrm>
          <a:off x="0" y="3430397"/>
          <a:ext cx="3135313" cy="1647360"/>
        </a:xfrm>
        <a:prstGeom prst="round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Maintains high achievement expectations for all students, including students with disabilities and students who are limited English proficient.</a:t>
          </a:r>
          <a:endParaRPr lang="en-US" sz="1600" kern="1200" dirty="0"/>
        </a:p>
      </dsp:txBody>
      <dsp:txXfrm>
        <a:off x="80417" y="3510814"/>
        <a:ext cx="2974479" cy="14865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0E651-E969-41E3-AA87-5895BDC50E21}" type="datetimeFigureOut">
              <a:rPr lang="en-US" smtClean="0"/>
              <a:t>2022-10-04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62135-7E14-4419-840A-012AD74E4562}" type="slidenum">
              <a:rPr lang="en-US" smtClean="0"/>
              <a:t>‹#›</a:t>
            </a:fld>
            <a:endParaRPr lang="en-US"/>
          </a:p>
        </p:txBody>
      </p:sp>
    </p:spTree>
    <p:extLst>
      <p:ext uri="{BB962C8B-B14F-4D97-AF65-F5344CB8AC3E}">
        <p14:creationId xmlns:p14="http://schemas.microsoft.com/office/powerpoint/2010/main" val="32013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62135-7E14-4419-840A-012AD74E4562}" type="slidenum">
              <a:rPr lang="en-US" smtClean="0"/>
              <a:t>1</a:t>
            </a:fld>
            <a:endParaRPr lang="en-US"/>
          </a:p>
        </p:txBody>
      </p:sp>
    </p:spTree>
    <p:extLst>
      <p:ext uri="{BB962C8B-B14F-4D97-AF65-F5344CB8AC3E}">
        <p14:creationId xmlns:p14="http://schemas.microsoft.com/office/powerpoint/2010/main" val="139990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62135-7E14-4419-840A-012AD74E4562}" type="slidenum">
              <a:rPr lang="en-US" smtClean="0"/>
              <a:t>3</a:t>
            </a:fld>
            <a:endParaRPr lang="en-US"/>
          </a:p>
        </p:txBody>
      </p:sp>
    </p:spTree>
    <p:extLst>
      <p:ext uri="{BB962C8B-B14F-4D97-AF65-F5344CB8AC3E}">
        <p14:creationId xmlns:p14="http://schemas.microsoft.com/office/powerpoint/2010/main" val="183715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62135-7E14-4419-840A-012AD74E4562}" type="slidenum">
              <a:rPr lang="en-US" smtClean="0"/>
              <a:t>6</a:t>
            </a:fld>
            <a:endParaRPr lang="en-US"/>
          </a:p>
        </p:txBody>
      </p:sp>
    </p:spTree>
    <p:extLst>
      <p:ext uri="{BB962C8B-B14F-4D97-AF65-F5344CB8AC3E}">
        <p14:creationId xmlns:p14="http://schemas.microsoft.com/office/powerpoint/2010/main" val="23594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screen shot of the current </a:t>
            </a:r>
          </a:p>
          <a:p>
            <a:r>
              <a:rPr lang="en-US" baseline="0" dirty="0"/>
              <a:t>Testing Accommodation Request form available on the DSPS website</a:t>
            </a:r>
            <a:endParaRPr lang="en-US" dirty="0"/>
          </a:p>
        </p:txBody>
      </p:sp>
      <p:sp>
        <p:nvSpPr>
          <p:cNvPr id="4" name="Slide Number Placeholder 3"/>
          <p:cNvSpPr>
            <a:spLocks noGrp="1"/>
          </p:cNvSpPr>
          <p:nvPr>
            <p:ph type="sldNum" sz="quarter" idx="5"/>
          </p:nvPr>
        </p:nvSpPr>
        <p:spPr/>
        <p:txBody>
          <a:bodyPr/>
          <a:lstStyle/>
          <a:p>
            <a:fld id="{19862135-7E14-4419-840A-012AD74E4562}" type="slidenum">
              <a:rPr lang="en-US" smtClean="0"/>
              <a:t>7</a:t>
            </a:fld>
            <a:endParaRPr lang="en-US"/>
          </a:p>
        </p:txBody>
      </p:sp>
    </p:spTree>
    <p:extLst>
      <p:ext uri="{BB962C8B-B14F-4D97-AF65-F5344CB8AC3E}">
        <p14:creationId xmlns:p14="http://schemas.microsoft.com/office/powerpoint/2010/main" val="274584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62135-7E14-4419-840A-012AD74E4562}" type="slidenum">
              <a:rPr lang="en-US" smtClean="0"/>
              <a:t>14</a:t>
            </a:fld>
            <a:endParaRPr lang="en-US"/>
          </a:p>
        </p:txBody>
      </p:sp>
    </p:spTree>
    <p:extLst>
      <p:ext uri="{BB962C8B-B14F-4D97-AF65-F5344CB8AC3E}">
        <p14:creationId xmlns:p14="http://schemas.microsoft.com/office/powerpoint/2010/main" val="417920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62135-7E14-4419-840A-012AD74E4562}" type="slidenum">
              <a:rPr lang="en-US" smtClean="0"/>
              <a:t>17</a:t>
            </a:fld>
            <a:endParaRPr lang="en-US"/>
          </a:p>
        </p:txBody>
      </p:sp>
    </p:spTree>
    <p:extLst>
      <p:ext uri="{BB962C8B-B14F-4D97-AF65-F5344CB8AC3E}">
        <p14:creationId xmlns:p14="http://schemas.microsoft.com/office/powerpoint/2010/main" val="403906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390DB47-6733-4B01-8AA4-CD2039F342C0}" type="datetimeFigureOut">
              <a:rPr lang="en-US" smtClean="0"/>
              <a:t>2022-10-04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0C90E51-6235-4477-9214-10A350D42440}"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13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90DB47-6733-4B01-8AA4-CD2039F342C0}" type="datetimeFigureOut">
              <a:rPr lang="en-US" smtClean="0"/>
              <a:t>2022-10-04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407914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90DB47-6733-4B01-8AA4-CD2039F342C0}" type="datetimeFigureOut">
              <a:rPr lang="en-US" smtClean="0"/>
              <a:t>2022-10-04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339378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90DB47-6733-4B01-8AA4-CD2039F342C0}" type="datetimeFigureOut">
              <a:rPr lang="en-US" smtClean="0"/>
              <a:t>2022-10-04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9602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90DB47-6733-4B01-8AA4-CD2039F342C0}" type="datetimeFigureOut">
              <a:rPr lang="en-US" smtClean="0"/>
              <a:t>2022-10-04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90E51-6235-4477-9214-10A350D4244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5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90DB47-6733-4B01-8AA4-CD2039F342C0}" type="datetimeFigureOut">
              <a:rPr lang="en-US" smtClean="0"/>
              <a:t>2022-10-04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179322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90DB47-6733-4B01-8AA4-CD2039F342C0}" type="datetimeFigureOut">
              <a:rPr lang="en-US" smtClean="0"/>
              <a:t>2022-10-04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197087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90DB47-6733-4B01-8AA4-CD2039F342C0}" type="datetimeFigureOut">
              <a:rPr lang="en-US" smtClean="0"/>
              <a:t>2022-10-04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53105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DB47-6733-4B01-8AA4-CD2039F342C0}" type="datetimeFigureOut">
              <a:rPr lang="en-US" smtClean="0"/>
              <a:t>2022-10-04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379792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0DB47-6733-4B01-8AA4-CD2039F342C0}" type="datetimeFigureOut">
              <a:rPr lang="en-US" smtClean="0"/>
              <a:t>2022-10-04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426783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0DB47-6733-4B01-8AA4-CD2039F342C0}" type="datetimeFigureOut">
              <a:rPr lang="en-US" smtClean="0"/>
              <a:t>2022-10-04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90E51-6235-4477-9214-10A350D42440}" type="slidenum">
              <a:rPr lang="en-US" smtClean="0"/>
              <a:t>‹#›</a:t>
            </a:fld>
            <a:endParaRPr lang="en-US"/>
          </a:p>
        </p:txBody>
      </p:sp>
    </p:spTree>
    <p:extLst>
      <p:ext uri="{BB962C8B-B14F-4D97-AF65-F5344CB8AC3E}">
        <p14:creationId xmlns:p14="http://schemas.microsoft.com/office/powerpoint/2010/main" val="422288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390DB47-6733-4B01-8AA4-CD2039F342C0}" type="datetimeFigureOut">
              <a:rPr lang="en-US" smtClean="0"/>
              <a:t>2022-10-04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0C90E51-6235-4477-9214-10A350D42440}" type="slidenum">
              <a:rPr lang="en-US" smtClean="0"/>
              <a:t>‹#›</a:t>
            </a:fld>
            <a:endParaRPr lang="en-US"/>
          </a:p>
        </p:txBody>
      </p:sp>
    </p:spTree>
    <p:extLst>
      <p:ext uri="{BB962C8B-B14F-4D97-AF65-F5344CB8AC3E}">
        <p14:creationId xmlns:p14="http://schemas.microsoft.com/office/powerpoint/2010/main" val="2480259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rsuit.unimelb.edu.au/articles/a-new-approach-to-disability-in-the-workpla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creativecommons.org/licenses/by-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cto.foo.hva.nl/document/udl-universal-design-for-learning/" TargetMode="External"/><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askatechteacher.com/thinking-business-ma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blnews.org/the-top-100-free-online-courses-according-to-class-centra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dlcenter.org/" TargetMode="External"/><Relationship Id="rId2" Type="http://schemas.openxmlformats.org/officeDocument/2006/relationships/hyperlink" Target="https://www.cas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011A-3741-155F-7754-57DC46DA04E4}"/>
              </a:ext>
            </a:extLst>
          </p:cNvPr>
          <p:cNvSpPr>
            <a:spLocks noGrp="1"/>
          </p:cNvSpPr>
          <p:nvPr>
            <p:ph type="ctrTitle"/>
          </p:nvPr>
        </p:nvSpPr>
        <p:spPr/>
        <p:txBody>
          <a:bodyPr>
            <a:normAutofit fontScale="90000"/>
          </a:bodyPr>
          <a:lstStyle/>
          <a:p>
            <a:r>
              <a:rPr lang="en-US" b="0" i="0" dirty="0">
                <a:solidFill>
                  <a:srgbClr val="202124"/>
                </a:solidFill>
                <a:effectLst/>
                <a:latin typeface="Roboto" panose="02000000000000000000" pitchFamily="2" charset="0"/>
              </a:rPr>
              <a:t>DSPS 101: Accommodations, UDL and Accessibility.</a:t>
            </a:r>
            <a:endParaRPr lang="en-US" dirty="0"/>
          </a:p>
        </p:txBody>
      </p:sp>
      <p:sp>
        <p:nvSpPr>
          <p:cNvPr id="3" name="Subtitle 2">
            <a:extLst>
              <a:ext uri="{FF2B5EF4-FFF2-40B4-BE49-F238E27FC236}">
                <a16:creationId xmlns:a16="http://schemas.microsoft.com/office/drawing/2014/main" id="{B33BBCB9-67CB-5D03-5A1F-A66CCA081B4D}"/>
              </a:ext>
            </a:extLst>
          </p:cNvPr>
          <p:cNvSpPr>
            <a:spLocks noGrp="1"/>
          </p:cNvSpPr>
          <p:nvPr>
            <p:ph type="subTitle" idx="1"/>
          </p:nvPr>
        </p:nvSpPr>
        <p:spPr/>
        <p:txBody>
          <a:bodyPr>
            <a:normAutofit lnSpcReduction="10000"/>
          </a:bodyPr>
          <a:lstStyle/>
          <a:p>
            <a:pPr algn="l"/>
            <a:r>
              <a:rPr lang="en-US" sz="3200" b="1" dirty="0">
                <a:solidFill>
                  <a:schemeClr val="tx1"/>
                </a:solidFill>
              </a:rPr>
              <a:t>Presenters: </a:t>
            </a:r>
          </a:p>
          <a:p>
            <a:pPr algn="l"/>
            <a:r>
              <a:rPr lang="en-US" dirty="0">
                <a:solidFill>
                  <a:schemeClr val="tx1"/>
                </a:solidFill>
              </a:rPr>
              <a:t>Olga Shvarts, Part Time DSPS Counselor</a:t>
            </a:r>
          </a:p>
          <a:p>
            <a:pPr algn="l"/>
            <a:r>
              <a:rPr lang="en-US" dirty="0">
                <a:solidFill>
                  <a:schemeClr val="tx1"/>
                </a:solidFill>
              </a:rPr>
              <a:t>Terence Chuck, Full Time DSPS Counselor</a:t>
            </a:r>
          </a:p>
        </p:txBody>
      </p:sp>
      <p:sp>
        <p:nvSpPr>
          <p:cNvPr id="6" name="TextBox 5">
            <a:extLst>
              <a:ext uri="{FF2B5EF4-FFF2-40B4-BE49-F238E27FC236}">
                <a16:creationId xmlns:a16="http://schemas.microsoft.com/office/drawing/2014/main" id="{9A54D152-FCAC-3E07-4060-1316E29C3E2D}"/>
              </a:ext>
            </a:extLst>
          </p:cNvPr>
          <p:cNvSpPr txBox="1"/>
          <p:nvPr/>
        </p:nvSpPr>
        <p:spPr>
          <a:xfrm>
            <a:off x="6933460" y="6429375"/>
            <a:ext cx="4877540" cy="230832"/>
          </a:xfrm>
          <a:prstGeom prst="rect">
            <a:avLst/>
          </a:prstGeom>
          <a:noFill/>
        </p:spPr>
        <p:txBody>
          <a:bodyPr wrap="square" rtlCol="0">
            <a:spAutoFit/>
          </a:bodyPr>
          <a:lstStyle/>
          <a:p>
            <a:r>
              <a:rPr lang="en-US" sz="900" dirty="0">
                <a:hlinkClick r:id="rId3" tooltip="https://pursuit.unimelb.edu.au/articles/a-new-approach-to-disability-in-the-workplace"/>
              </a:rPr>
              <a:t>This Photo</a:t>
            </a:r>
            <a:r>
              <a:rPr lang="en-US" sz="900" dirty="0"/>
              <a:t> by Unknown Author is licensed under </a:t>
            </a:r>
            <a:r>
              <a:rPr lang="en-US" sz="900" dirty="0">
                <a:hlinkClick r:id="rId4" tooltip="https://creativecommons.org/licenses/by-nd/3.0/"/>
              </a:rPr>
              <a:t>CC BY-ND</a:t>
            </a:r>
            <a:endParaRPr lang="en-US" sz="900" dirty="0"/>
          </a:p>
        </p:txBody>
      </p:sp>
      <p:pic>
        <p:nvPicPr>
          <p:cNvPr id="5" name="Picture 4" descr="A group of people using sign language&#10;&#10;">
            <a:extLst>
              <a:ext uri="{FF2B5EF4-FFF2-40B4-BE49-F238E27FC236}">
                <a16:creationId xmlns:a16="http://schemas.microsoft.com/office/drawing/2014/main" id="{AC79FD14-243C-A16C-99F8-253BAB14EA0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3662" y="3808456"/>
            <a:ext cx="4877540" cy="2159216"/>
          </a:xfrm>
          <a:prstGeom prst="rect">
            <a:avLst/>
          </a:prstGeom>
        </p:spPr>
      </p:pic>
    </p:spTree>
    <p:extLst>
      <p:ext uri="{BB962C8B-B14F-4D97-AF65-F5344CB8AC3E}">
        <p14:creationId xmlns:p14="http://schemas.microsoft.com/office/powerpoint/2010/main" val="61479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2F36A2-0DBB-BCA2-6B62-C18633D1F8EC}"/>
              </a:ext>
            </a:extLst>
          </p:cNvPr>
          <p:cNvSpPr>
            <a:spLocks noGrp="1"/>
          </p:cNvSpPr>
          <p:nvPr>
            <p:ph type="title"/>
          </p:nvPr>
        </p:nvSpPr>
        <p:spPr>
          <a:xfrm>
            <a:off x="1143000" y="609600"/>
            <a:ext cx="9875520" cy="1356360"/>
          </a:xfrm>
        </p:spPr>
        <p:txBody>
          <a:bodyPr>
            <a:normAutofit/>
          </a:bodyPr>
          <a:lstStyle/>
          <a:p>
            <a:r>
              <a:rPr lang="en-US" dirty="0">
                <a:solidFill>
                  <a:srgbClr val="FFFFFF"/>
                </a:solidFill>
              </a:rPr>
              <a:t>Vignettes to Discuss</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200F16-681A-FF82-2385-35BE2169551F}"/>
              </a:ext>
            </a:extLst>
          </p:cNvPr>
          <p:cNvSpPr>
            <a:spLocks noGrp="1"/>
          </p:cNvSpPr>
          <p:nvPr>
            <p:ph idx="1"/>
          </p:nvPr>
        </p:nvSpPr>
        <p:spPr>
          <a:xfrm>
            <a:off x="1143000" y="2852530"/>
            <a:ext cx="9872871" cy="3243469"/>
          </a:xfrm>
        </p:spPr>
        <p:txBody>
          <a:bodyPr>
            <a:normAutofit/>
          </a:bodyPr>
          <a:lstStyle/>
          <a:p>
            <a:r>
              <a:rPr lang="en-US" sz="1700" dirty="0">
                <a:solidFill>
                  <a:schemeClr val="tx1"/>
                </a:solidFill>
              </a:rPr>
              <a:t>You are teaching a Beginner Japanese class. Your quizzes and exams test both an expressive and receptive language components.  The students hear different words and must write the correct symbol  to show they understand the word. You have a student who has no use of his arms and requests an accommodation for quizzes and tests. What would be a good accommodation? How can you make the class more accessible? Is this a fundamental alteration?</a:t>
            </a:r>
          </a:p>
          <a:p>
            <a:r>
              <a:rPr lang="en-US" sz="1700" dirty="0">
                <a:solidFill>
                  <a:schemeClr val="tx1"/>
                </a:solidFill>
              </a:rPr>
              <a:t>You are a teacher in a Basic Culinary Skills class. You have a student who has requested an accommodation not to work around knives. How would you go about delivering this accommodation? Is this a fundamental alteration?</a:t>
            </a:r>
          </a:p>
          <a:p>
            <a:r>
              <a:rPr lang="en-US" sz="1700" dirty="0">
                <a:solidFill>
                  <a:schemeClr val="tx1"/>
                </a:solidFill>
              </a:rPr>
              <a:t>You are teaching a math class and you have weekly assignments that you grade. You have a student who regularly asks for time extensions on these assignments. Your syllabus states that you do not accept late assignments. Is this a fundamental alteration? How can you make class more accessible? </a:t>
            </a:r>
          </a:p>
          <a:p>
            <a:pPr marL="45720" indent="0">
              <a:buNone/>
            </a:pPr>
            <a:endParaRPr lang="en-US" sz="1700" dirty="0">
              <a:solidFill>
                <a:schemeClr val="tx1"/>
              </a:solidFill>
            </a:endParaRPr>
          </a:p>
          <a:p>
            <a:pPr marL="45720" indent="0">
              <a:buNone/>
            </a:pPr>
            <a:endParaRPr lang="en-US" sz="1700" dirty="0">
              <a:solidFill>
                <a:schemeClr val="tx1"/>
              </a:solidFill>
            </a:endParaRPr>
          </a:p>
          <a:p>
            <a:pPr marL="45720" indent="0">
              <a:buNone/>
            </a:pPr>
            <a:endParaRPr lang="en-US" sz="1700" dirty="0">
              <a:solidFill>
                <a:schemeClr val="tx1"/>
              </a:solidFill>
            </a:endParaRPr>
          </a:p>
          <a:p>
            <a:pPr marL="45720" indent="0">
              <a:buNone/>
            </a:pPr>
            <a:endParaRPr lang="en-US" sz="1700" dirty="0">
              <a:solidFill>
                <a:schemeClr val="tx1"/>
              </a:solidFill>
            </a:endParaRPr>
          </a:p>
          <a:p>
            <a:pPr marL="45720" indent="0">
              <a:buNone/>
            </a:pPr>
            <a:endParaRPr lang="en-US" sz="1700" dirty="0">
              <a:solidFill>
                <a:schemeClr val="tx1"/>
              </a:solidFill>
            </a:endParaRPr>
          </a:p>
          <a:p>
            <a:pPr marL="45720" indent="0">
              <a:buNone/>
            </a:pPr>
            <a:endParaRPr lang="en-US" sz="1700" dirty="0">
              <a:solidFill>
                <a:schemeClr val="tx1"/>
              </a:solidFill>
            </a:endParaRPr>
          </a:p>
        </p:txBody>
      </p:sp>
    </p:spTree>
    <p:extLst>
      <p:ext uri="{BB962C8B-B14F-4D97-AF65-F5344CB8AC3E}">
        <p14:creationId xmlns:p14="http://schemas.microsoft.com/office/powerpoint/2010/main" val="274007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E1DFE8-8901-1456-6771-8B7FE3E8FE76}"/>
              </a:ext>
            </a:extLst>
          </p:cNvPr>
          <p:cNvSpPr>
            <a:spLocks noGrp="1"/>
          </p:cNvSpPr>
          <p:nvPr>
            <p:ph type="title"/>
          </p:nvPr>
        </p:nvSpPr>
        <p:spPr>
          <a:xfrm>
            <a:off x="1143001" y="1070335"/>
            <a:ext cx="5199926" cy="1443269"/>
          </a:xfrm>
        </p:spPr>
        <p:txBody>
          <a:bodyPr vert="horz" lIns="91440" tIns="45720" rIns="91440" bIns="45720" rtlCol="0" anchor="ctr">
            <a:normAutofit/>
          </a:bodyPr>
          <a:lstStyle/>
          <a:p>
            <a:r>
              <a:rPr lang="en-US" sz="3100" dirty="0"/>
              <a:t>Accommodations    vs. </a:t>
            </a:r>
            <a:br>
              <a:rPr lang="en-US" sz="3100" dirty="0"/>
            </a:br>
            <a:r>
              <a:rPr lang="en-US" sz="3100" dirty="0"/>
              <a:t>Accessibility and Universal Design</a:t>
            </a:r>
          </a:p>
        </p:txBody>
      </p:sp>
      <p:sp>
        <p:nvSpPr>
          <p:cNvPr id="4" name="Text Placeholder 3">
            <a:extLst>
              <a:ext uri="{FF2B5EF4-FFF2-40B4-BE49-F238E27FC236}">
                <a16:creationId xmlns:a16="http://schemas.microsoft.com/office/drawing/2014/main" id="{2A44C826-1B5C-B0CF-B93C-5510457A6A94}"/>
              </a:ext>
            </a:extLst>
          </p:cNvPr>
          <p:cNvSpPr>
            <a:spLocks noGrp="1"/>
          </p:cNvSpPr>
          <p:nvPr>
            <p:ph type="body" sz="half" idx="2"/>
          </p:nvPr>
        </p:nvSpPr>
        <p:spPr>
          <a:xfrm>
            <a:off x="1143002" y="2546430"/>
            <a:ext cx="5084178" cy="3549570"/>
          </a:xfrm>
        </p:spPr>
        <p:txBody>
          <a:bodyPr vert="horz" lIns="91440" tIns="45720" rIns="91440" bIns="45720" rtlCol="0">
            <a:normAutofit/>
          </a:bodyPr>
          <a:lstStyle/>
          <a:p>
            <a:pPr indent="-182880">
              <a:lnSpc>
                <a:spcPct val="90000"/>
              </a:lnSpc>
              <a:buFont typeface="Corbel" pitchFamily="34" charset="0"/>
              <a:buChar char="•"/>
            </a:pPr>
            <a:r>
              <a:rPr lang="en-US" sz="1800" b="1" dirty="0"/>
              <a:t>A</a:t>
            </a:r>
            <a:r>
              <a:rPr lang="en-US" sz="1800" b="1" i="0" dirty="0">
                <a:effectLst/>
              </a:rPr>
              <a:t>ccommodations </a:t>
            </a:r>
            <a:r>
              <a:rPr lang="en-US" sz="1800" b="0" i="0" dirty="0">
                <a:effectLst/>
              </a:rPr>
              <a:t>are reactive solutions to address special cases.</a:t>
            </a:r>
            <a:r>
              <a:rPr lang="en-US" sz="1800" b="1" i="0" dirty="0">
                <a:effectLst/>
              </a:rPr>
              <a:t> </a:t>
            </a:r>
          </a:p>
          <a:p>
            <a:pPr indent="-182880">
              <a:lnSpc>
                <a:spcPct val="90000"/>
              </a:lnSpc>
              <a:buFont typeface="Corbel" pitchFamily="34" charset="0"/>
              <a:buChar char="•"/>
            </a:pPr>
            <a:r>
              <a:rPr lang="en-US" sz="1800" b="1" i="0" dirty="0">
                <a:effectLst/>
              </a:rPr>
              <a:t>Accessibility </a:t>
            </a:r>
            <a:r>
              <a:rPr lang="en-US" sz="1800" b="0" i="0" dirty="0">
                <a:effectLst/>
              </a:rPr>
              <a:t>is a proactive solution to providing equal access for all. Pursuing accessibility means starting the design process with accessibility in mind, not applying principles of accessibility after the fact or only when special cases merit attention. </a:t>
            </a:r>
            <a:r>
              <a:rPr lang="en-US" sz="1800" dirty="0"/>
              <a:t>A</a:t>
            </a:r>
            <a:r>
              <a:rPr lang="en-US" sz="1800" b="0" i="0" dirty="0">
                <a:effectLst/>
              </a:rPr>
              <a:t>ccessibility is about anticipating the needs of all students and providing them with the best opportunity to succeed. It benefits all students, those with or without disability. It is in alignment with diversity and inclusion  principles we are striving to implement. </a:t>
            </a:r>
            <a:endParaRPr lang="en-US" sz="1800" dirty="0"/>
          </a:p>
        </p:txBody>
      </p:sp>
      <p:pic>
        <p:nvPicPr>
          <p:cNvPr id="6" name="Picture Placeholder 5" descr="Diagram&#10;Process of UDL thinking">
            <a:extLst>
              <a:ext uri="{FF2B5EF4-FFF2-40B4-BE49-F238E27FC236}">
                <a16:creationId xmlns:a16="http://schemas.microsoft.com/office/drawing/2014/main" id="{004AA4AD-597C-FF71-D348-29CA390594D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149" r="5711" b="1"/>
          <a:stretch/>
        </p:blipFill>
        <p:spPr>
          <a:xfrm>
            <a:off x="6636743" y="1238487"/>
            <a:ext cx="4741120" cy="4493060"/>
          </a:xfrm>
          <a:prstGeom prst="rect">
            <a:avLst/>
          </a:prstGeom>
        </p:spPr>
      </p:pic>
      <p:sp>
        <p:nvSpPr>
          <p:cNvPr id="7" name="TextBox 6">
            <a:extLst>
              <a:ext uri="{FF2B5EF4-FFF2-40B4-BE49-F238E27FC236}">
                <a16:creationId xmlns:a16="http://schemas.microsoft.com/office/drawing/2014/main" id="{E77987EF-D487-43FB-8855-AD952BE23DEF}"/>
              </a:ext>
            </a:extLst>
          </p:cNvPr>
          <p:cNvSpPr txBox="1"/>
          <p:nvPr/>
        </p:nvSpPr>
        <p:spPr>
          <a:xfrm>
            <a:off x="9009907" y="5531492"/>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icto.foo.hva.nl/document/udl-universal-design-for-learn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8555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069C-5C50-E782-D291-0EEDA9EAE751}"/>
              </a:ext>
            </a:extLst>
          </p:cNvPr>
          <p:cNvSpPr>
            <a:spLocks noGrp="1"/>
          </p:cNvSpPr>
          <p:nvPr>
            <p:ph type="title"/>
          </p:nvPr>
        </p:nvSpPr>
        <p:spPr>
          <a:xfrm>
            <a:off x="874606" y="876299"/>
            <a:ext cx="6826371" cy="5121276"/>
          </a:xfrm>
        </p:spPr>
        <p:txBody>
          <a:bodyPr>
            <a:normAutofit/>
          </a:bodyPr>
          <a:lstStyle/>
          <a:p>
            <a:pPr algn="r"/>
            <a:r>
              <a:rPr lang="en-US" sz="3600" b="1" i="0" dirty="0">
                <a:effectLst/>
                <a:latin typeface="Lato" panose="020F0502020204030203" pitchFamily="34" charset="0"/>
              </a:rPr>
              <a:t>Accessibility and UDL focus on inclusive educational practices. </a:t>
            </a:r>
            <a:br>
              <a:rPr lang="en-US" sz="3600" b="1" i="0" dirty="0">
                <a:effectLst/>
                <a:latin typeface="Lato" panose="020F0502020204030203" pitchFamily="34" charset="0"/>
              </a:rPr>
            </a:br>
            <a:br>
              <a:rPr lang="en-US" sz="3600" b="1" i="0" dirty="0">
                <a:effectLst/>
                <a:latin typeface="Lato" panose="020F0502020204030203" pitchFamily="34" charset="0"/>
              </a:rPr>
            </a:br>
            <a:r>
              <a:rPr lang="en-US" sz="3600" b="1" i="0" dirty="0">
                <a:effectLst/>
                <a:latin typeface="Lato" panose="020F0502020204030203" pitchFamily="34" charset="0"/>
              </a:rPr>
              <a:t>Ensuring all students (including those with disabilities) have access to content, while providing multiple options to acquire information are key to student success.  </a:t>
            </a:r>
            <a:br>
              <a:rPr lang="en-US" sz="3600" b="0" i="0" dirty="0">
                <a:effectLst/>
                <a:latin typeface="Lato" panose="020F0502020204030203" pitchFamily="34" charset="0"/>
              </a:rPr>
            </a:br>
            <a:endParaRPr lang="en-US" sz="3600" dirty="0"/>
          </a:p>
        </p:txBody>
      </p:sp>
      <p:graphicFrame>
        <p:nvGraphicFramePr>
          <p:cNvPr id="5" name="Content Placeholder 2" descr="Inclusive Educational Practices">
            <a:extLst>
              <a:ext uri="{FF2B5EF4-FFF2-40B4-BE49-F238E27FC236}">
                <a16:creationId xmlns:a16="http://schemas.microsoft.com/office/drawing/2014/main" id="{7CF28207-1661-9638-BB28-9F8ED6FF482E}"/>
              </a:ext>
            </a:extLst>
          </p:cNvPr>
          <p:cNvGraphicFramePr>
            <a:graphicFrameLocks noGrp="1"/>
          </p:cNvGraphicFramePr>
          <p:nvPr>
            <p:ph idx="1"/>
            <p:extLst>
              <p:ext uri="{D42A27DB-BD31-4B8C-83A1-F6EECF244321}">
                <p14:modId xmlns:p14="http://schemas.microsoft.com/office/powerpoint/2010/main" val="1731692392"/>
              </p:ext>
            </p:extLst>
          </p:nvPr>
        </p:nvGraphicFramePr>
        <p:xfrm>
          <a:off x="8185150" y="876300"/>
          <a:ext cx="3135313"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18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85CAB2-5F93-091E-5571-0403F0C1C90D}"/>
              </a:ext>
            </a:extLst>
          </p:cNvPr>
          <p:cNvSpPr>
            <a:spLocks noGrp="1"/>
          </p:cNvSpPr>
          <p:nvPr>
            <p:ph type="title"/>
          </p:nvPr>
        </p:nvSpPr>
        <p:spPr>
          <a:xfrm>
            <a:off x="4441783" y="609600"/>
            <a:ext cx="6693061" cy="1356360"/>
          </a:xfrm>
        </p:spPr>
        <p:txBody>
          <a:bodyPr>
            <a:normAutofit/>
          </a:bodyPr>
          <a:lstStyle/>
          <a:p>
            <a:r>
              <a:rPr lang="en-US" b="1" dirty="0">
                <a:solidFill>
                  <a:srgbClr val="FFFFFF"/>
                </a:solidFill>
                <a:latin typeface="Arial Nova Cond" panose="020B0506020202020204" pitchFamily="34" charset="0"/>
              </a:rPr>
              <a:t>Assessing for Accessibility</a:t>
            </a:r>
            <a:br>
              <a:rPr lang="en-US" dirty="0">
                <a:solidFill>
                  <a:srgbClr val="FFFFFF"/>
                </a:solidFill>
              </a:rPr>
            </a:br>
            <a:endParaRPr lang="en-US" dirty="0">
              <a:solidFill>
                <a:srgbClr val="FFFFFF"/>
              </a:solidFill>
            </a:endParaRPr>
          </a:p>
        </p:txBody>
      </p:sp>
      <p:pic>
        <p:nvPicPr>
          <p:cNvPr id="5" name="Picture 4" descr="Pic of student curiously looking at white board">
            <a:extLst>
              <a:ext uri="{FF2B5EF4-FFF2-40B4-BE49-F238E27FC236}">
                <a16:creationId xmlns:a16="http://schemas.microsoft.com/office/drawing/2014/main" id="{D6BF0776-07E4-653F-03B6-BA3557C0D3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6594" r="10092" b="-1"/>
          <a:stretch/>
        </p:blipFill>
        <p:spPr>
          <a:xfrm>
            <a:off x="232861" y="243840"/>
            <a:ext cx="3646837" cy="6377939"/>
          </a:xfrm>
          <a:prstGeom prst="rect">
            <a:avLst/>
          </a:prstGeom>
        </p:spPr>
      </p:pic>
      <p:sp>
        <p:nvSpPr>
          <p:cNvPr id="3" name="Content Placeholder 2">
            <a:extLst>
              <a:ext uri="{FF2B5EF4-FFF2-40B4-BE49-F238E27FC236}">
                <a16:creationId xmlns:a16="http://schemas.microsoft.com/office/drawing/2014/main" id="{4DB52363-36B5-58A2-8582-633AD4DAF36E}"/>
              </a:ext>
            </a:extLst>
          </p:cNvPr>
          <p:cNvSpPr>
            <a:spLocks noGrp="1"/>
          </p:cNvSpPr>
          <p:nvPr>
            <p:ph idx="1"/>
          </p:nvPr>
        </p:nvSpPr>
        <p:spPr>
          <a:xfrm>
            <a:off x="4441783" y="2057400"/>
            <a:ext cx="6693061" cy="4038600"/>
          </a:xfrm>
        </p:spPr>
        <p:txBody>
          <a:bodyPr>
            <a:normAutofit/>
          </a:bodyPr>
          <a:lstStyle/>
          <a:p>
            <a:r>
              <a:rPr lang="en-US" sz="1400" dirty="0">
                <a:solidFill>
                  <a:srgbClr val="FFFFFF"/>
                </a:solidFill>
                <a:latin typeface="Arial Nova Cond" panose="020B0506020202020204" pitchFamily="34" charset="0"/>
                <a:cs typeface="Arial" panose="020B0604020202020204" pitchFamily="34" charset="0"/>
              </a:rPr>
              <a:t>Informally evaluate if your class for accessibility by asking yourself how would a blind, deaf or quadriplegic person do this assignment or complete this requirement. </a:t>
            </a:r>
          </a:p>
          <a:p>
            <a:r>
              <a:rPr lang="en-US" sz="1400" dirty="0">
                <a:solidFill>
                  <a:srgbClr val="FFFFFF"/>
                </a:solidFill>
                <a:latin typeface="Arial Nova Cond" panose="020B0506020202020204" pitchFamily="34" charset="0"/>
                <a:cs typeface="Arial" panose="020B0604020202020204" pitchFamily="34" charset="0"/>
              </a:rPr>
              <a:t>If gaps are evident, note what they are and incrementally work to find substitutions/ solutions. </a:t>
            </a:r>
          </a:p>
          <a:p>
            <a:r>
              <a:rPr lang="en-US" sz="1400" dirty="0">
                <a:solidFill>
                  <a:srgbClr val="FFFFFF"/>
                </a:solidFill>
                <a:latin typeface="Arial Nova Cond" panose="020B0506020202020204" pitchFamily="34" charset="0"/>
                <a:cs typeface="Arial" panose="020B0604020202020204" pitchFamily="34" charset="0"/>
              </a:rPr>
              <a:t>Setting standards (time or deadlines) helps provide accommodations. Extra time is provided at 1/1/2 or double time of a standard time for a student. That way if extra time for DSPS student is requested, that can be provided based on some clear expressed standard, otherwise it will appear like discrimination/ unfair advantage.  </a:t>
            </a:r>
          </a:p>
          <a:p>
            <a:r>
              <a:rPr lang="en-US" sz="1400" dirty="0">
                <a:solidFill>
                  <a:srgbClr val="FFFFFF"/>
                </a:solidFill>
                <a:latin typeface="Arial Nova Cond" panose="020B0506020202020204" pitchFamily="34" charset="0"/>
                <a:cs typeface="Arial" panose="020B0604020202020204" pitchFamily="34" charset="0"/>
              </a:rPr>
              <a:t>Strive to spend a few minutes with a DSPS students privately to determining what part of your class are least accessible to them or most difficult to them. You may discover information that you may not have previously considered. </a:t>
            </a:r>
          </a:p>
          <a:p>
            <a:r>
              <a:rPr lang="en-US" sz="1400" dirty="0">
                <a:solidFill>
                  <a:srgbClr val="FFFFFF"/>
                </a:solidFill>
                <a:latin typeface="Arial Nova Cond" panose="020B0506020202020204" pitchFamily="34" charset="0"/>
                <a:cs typeface="Arial" panose="020B0604020202020204" pitchFamily="34" charset="0"/>
              </a:rPr>
              <a:t>Have prepared resources to help you refer students for support and to provide accessibility services if requested in a confident manner.</a:t>
            </a:r>
          </a:p>
          <a:p>
            <a:r>
              <a:rPr lang="en-US" sz="1400" dirty="0">
                <a:solidFill>
                  <a:srgbClr val="FFFFFF"/>
                </a:solidFill>
                <a:latin typeface="Arial Nova Cond" panose="020B0506020202020204" pitchFamily="34" charset="0"/>
                <a:cs typeface="Arial" panose="020B0604020202020204" pitchFamily="34" charset="0"/>
              </a:rPr>
              <a:t>List deadlines that the college sets for midterm/ final grade submission on syllabus so that you can refer to it when/ if you are granting time extension on assignment.</a:t>
            </a:r>
          </a:p>
          <a:p>
            <a:endParaRPr lang="en-US" sz="1400" dirty="0">
              <a:solidFill>
                <a:srgbClr val="FFFFFF"/>
              </a:solidFill>
            </a:endParaRPr>
          </a:p>
        </p:txBody>
      </p:sp>
      <p:sp>
        <p:nvSpPr>
          <p:cNvPr id="26" name="Rectangle 25">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2CA10EB4-1621-EF38-CC5A-7E7A6596E6F9}"/>
              </a:ext>
            </a:extLst>
          </p:cNvPr>
          <p:cNvSpPr txBox="1"/>
          <p:nvPr/>
        </p:nvSpPr>
        <p:spPr>
          <a:xfrm>
            <a:off x="1365868" y="6421724"/>
            <a:ext cx="25138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skatechteacher.com/thinking-business-ma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3351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61F2EEE-B7C7-8158-1244-80E4DE70AB7B}"/>
              </a:ext>
            </a:extLst>
          </p:cNvPr>
          <p:cNvGraphicFramePr>
            <a:graphicFrameLocks noGrp="1"/>
          </p:cNvGraphicFramePr>
          <p:nvPr>
            <p:extLst>
              <p:ext uri="{D42A27DB-BD31-4B8C-83A1-F6EECF244321}">
                <p14:modId xmlns:p14="http://schemas.microsoft.com/office/powerpoint/2010/main" val="2306863879"/>
              </p:ext>
            </p:extLst>
          </p:nvPr>
        </p:nvGraphicFramePr>
        <p:xfrm>
          <a:off x="241738" y="210206"/>
          <a:ext cx="11792607" cy="6023326"/>
        </p:xfrm>
        <a:graphic>
          <a:graphicData uri="http://schemas.openxmlformats.org/drawingml/2006/table">
            <a:tbl>
              <a:tblPr firstRow="1" firstCol="1" bandRow="1"/>
              <a:tblGrid>
                <a:gridCol w="3624893">
                  <a:extLst>
                    <a:ext uri="{9D8B030D-6E8A-4147-A177-3AD203B41FA5}">
                      <a16:colId xmlns:a16="http://schemas.microsoft.com/office/drawing/2014/main" val="1440428018"/>
                    </a:ext>
                  </a:extLst>
                </a:gridCol>
                <a:gridCol w="4087754">
                  <a:extLst>
                    <a:ext uri="{9D8B030D-6E8A-4147-A177-3AD203B41FA5}">
                      <a16:colId xmlns:a16="http://schemas.microsoft.com/office/drawing/2014/main" val="1186272129"/>
                    </a:ext>
                  </a:extLst>
                </a:gridCol>
                <a:gridCol w="4079960">
                  <a:extLst>
                    <a:ext uri="{9D8B030D-6E8A-4147-A177-3AD203B41FA5}">
                      <a16:colId xmlns:a16="http://schemas.microsoft.com/office/drawing/2014/main" val="3482739493"/>
                    </a:ext>
                  </a:extLst>
                </a:gridCol>
              </a:tblGrid>
              <a:tr h="1093551">
                <a:tc gridSpan="3">
                  <a:txBody>
                    <a:bodyPr/>
                    <a:lstStyle/>
                    <a:p>
                      <a:pPr marL="0" marR="0" algn="l" fontAlgn="t">
                        <a:lnSpc>
                          <a:spcPct val="107000"/>
                        </a:lnSpc>
                        <a:spcBef>
                          <a:spcPts val="0"/>
                        </a:spcBef>
                        <a:spcAft>
                          <a:spcPts val="0"/>
                        </a:spcAft>
                      </a:pPr>
                      <a:endParaRPr lang="en-US" sz="3000" b="0" i="0" u="none" strike="noStrike" dirty="0">
                        <a:effectLst/>
                        <a:latin typeface="Arial" panose="020B0604020202020204" pitchFamily="34" charset="0"/>
                      </a:endParaRPr>
                    </a:p>
                  </a:txBody>
                  <a:tcPr marL="154675" marR="154675" marT="77337" marB="77337">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3679856"/>
                  </a:ext>
                </a:extLst>
              </a:tr>
              <a:tr h="4929775">
                <a:tc>
                  <a:txBody>
                    <a:bodyPr/>
                    <a:lstStyle/>
                    <a:p>
                      <a:pPr marL="0" marR="0" algn="l" fontAlgn="t">
                        <a:lnSpc>
                          <a:spcPct val="107000"/>
                        </a:lnSpc>
                        <a:spcBef>
                          <a:spcPts val="0"/>
                        </a:spcBef>
                        <a:spcAft>
                          <a:spcPts val="0"/>
                        </a:spcAft>
                      </a:pPr>
                      <a:r>
                        <a:rPr lang="en-US" sz="3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a:t>
                      </a:r>
                      <a:endParaRPr lang="en-US" sz="30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transforming usable information into usable knowledge through:</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digital media</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print</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touch</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audio</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visual media</a:t>
                      </a:r>
                      <a:endParaRPr lang="en-US" sz="30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3000" b="0" i="0" u="none" strike="noStrike" dirty="0">
                        <a:effectLst/>
                        <a:latin typeface="Arial" panose="020B0604020202020204" pitchFamily="34" charset="0"/>
                      </a:endParaRPr>
                    </a:p>
                  </a:txBody>
                  <a:tcPr marL="116006" marR="116006" marT="1611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CCFF"/>
                    </a:solidFill>
                  </a:tcPr>
                </a:tc>
                <a:tc>
                  <a:txBody>
                    <a:bodyPr/>
                    <a:lstStyle/>
                    <a:p>
                      <a:pPr marL="0" marR="0" algn="l" fontAlgn="t">
                        <a:lnSpc>
                          <a:spcPct val="107000"/>
                        </a:lnSpc>
                        <a:spcBef>
                          <a:spcPts val="0"/>
                        </a:spcBef>
                        <a:spcAft>
                          <a:spcPts val="0"/>
                        </a:spcAft>
                      </a:pPr>
                      <a:r>
                        <a:rPr lang="en-US" sz="3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Engage </a:t>
                      </a:r>
                      <a:endParaRPr lang="en-US" sz="30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 contents and concepts using:</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interactives</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problem-solving</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designing</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video</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graphics</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collaborating</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reflection</a:t>
                      </a:r>
                      <a:endParaRPr lang="en-US" sz="3000" b="0" i="0" u="none" strike="noStrike" dirty="0">
                        <a:effectLst/>
                        <a:latin typeface="Arial" panose="020B0604020202020204" pitchFamily="34" charset="0"/>
                      </a:endParaRPr>
                    </a:p>
                  </a:txBody>
                  <a:tcPr marL="116006" marR="116006" marT="161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38100" cap="flat" cmpd="sng" algn="ctr">
                      <a:solidFill>
                        <a:srgbClr val="000000"/>
                      </a:solidFill>
                      <a:prstDash val="solid"/>
                      <a:round/>
                      <a:headEnd type="none" w="med" len="med"/>
                      <a:tailEnd type="none" w="med" len="med"/>
                    </a:lnB>
                    <a:solidFill>
                      <a:srgbClr val="B4C6E7"/>
                    </a:solidFill>
                  </a:tcPr>
                </a:tc>
                <a:tc>
                  <a:txBody>
                    <a:bodyPr/>
                    <a:lstStyle/>
                    <a:p>
                      <a:pPr marL="0" marR="0" algn="l" fontAlgn="t">
                        <a:lnSpc>
                          <a:spcPct val="107000"/>
                        </a:lnSpc>
                        <a:spcBef>
                          <a:spcPts val="0"/>
                        </a:spcBef>
                        <a:spcAft>
                          <a:spcPts val="0"/>
                        </a:spcAft>
                      </a:pPr>
                      <a:r>
                        <a:rPr lang="en-US" sz="3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Express</a:t>
                      </a:r>
                      <a:endParaRPr lang="en-US" sz="30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24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 understanding through:</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writing </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presenting</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storytelling</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multimedia</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building/making</a:t>
                      </a:r>
                      <a:endParaRPr lang="en-US" sz="30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making sense of learning</a:t>
                      </a:r>
                      <a:endParaRPr lang="en-US" sz="3000" b="0" i="0" u="none" strike="noStrike" dirty="0">
                        <a:effectLst/>
                        <a:latin typeface="Arial" panose="020B0604020202020204" pitchFamily="34" charset="0"/>
                      </a:endParaRPr>
                    </a:p>
                  </a:txBody>
                  <a:tcPr marL="116006" marR="116006" marT="1611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B w="381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059221478"/>
                  </a:ext>
                </a:extLst>
              </a:tr>
            </a:tbl>
          </a:graphicData>
        </a:graphic>
      </p:graphicFrame>
      <p:sp>
        <p:nvSpPr>
          <p:cNvPr id="6" name="Title 5">
            <a:extLst>
              <a:ext uri="{FF2B5EF4-FFF2-40B4-BE49-F238E27FC236}">
                <a16:creationId xmlns:a16="http://schemas.microsoft.com/office/drawing/2014/main" id="{956B1DA9-84C1-3B0A-76D4-E4AF4FABF240}"/>
              </a:ext>
            </a:extLst>
          </p:cNvPr>
          <p:cNvSpPr>
            <a:spLocks noGrp="1"/>
          </p:cNvSpPr>
          <p:nvPr>
            <p:ph type="title" idx="4294967295"/>
          </p:nvPr>
        </p:nvSpPr>
        <p:spPr>
          <a:xfrm>
            <a:off x="342900" y="482600"/>
            <a:ext cx="11455400" cy="774700"/>
          </a:xfrm>
        </p:spPr>
        <p:txBody>
          <a:bodyPr>
            <a:normAutofit fontScale="90000"/>
          </a:bodyPr>
          <a:lstStyle/>
          <a:p>
            <a:pPr algn="ctr"/>
            <a:r>
              <a:rPr lang="en-US"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The UDL Lens of Access, Engage and Express </a:t>
            </a:r>
            <a:r>
              <a:rPr lang="en-US"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TM</a:t>
            </a:r>
            <a:br>
              <a:rPr lang="en-US" sz="3200" dirty="0">
                <a:ln w="0"/>
                <a:effectLst>
                  <a:outerShdw blurRad="38100" dist="25400" dir="5400000" algn="ctr" rotWithShape="0">
                    <a:srgbClr val="6E747A">
                      <a:alpha val="43000"/>
                    </a:srgbClr>
                  </a:outerShdw>
                </a:effectLst>
                <a:latin typeface="Arial" panose="020B0604020202020204" pitchFamily="34" charset="0"/>
              </a:rPr>
            </a:br>
            <a:endParaRPr lang="en-US" dirty="0">
              <a:ln w="0"/>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9DC7DE0A-2ECC-2F61-699E-1B572965597D}"/>
              </a:ext>
            </a:extLst>
          </p:cNvPr>
          <p:cNvSpPr txBox="1"/>
          <p:nvPr/>
        </p:nvSpPr>
        <p:spPr>
          <a:xfrm>
            <a:off x="559954" y="5477023"/>
            <a:ext cx="9976934" cy="646331"/>
          </a:xfrm>
          <a:prstGeom prst="rect">
            <a:avLst/>
          </a:prstGeom>
          <a:noFill/>
        </p:spPr>
        <p:txBody>
          <a:bodyPr wrap="square" rtlCol="0">
            <a:spAutoFit/>
          </a:bodyPr>
          <a:lstStyle/>
          <a:p>
            <a:r>
              <a:rPr lang="en-US"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The UDL Lens of Access, Engage and Express is an express trademark of Kathleen </a:t>
            </a:r>
            <a:r>
              <a:rPr lang="en-US"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MClaskey</a:t>
            </a:r>
            <a:r>
              <a:rPr lang="en-US"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All rights reserved. Reference: How to Personalize Learning by Bray and </a:t>
            </a:r>
            <a:r>
              <a:rPr lang="en-US"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MClaskey</a:t>
            </a:r>
            <a:r>
              <a:rPr lang="en-US"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2016.  </a:t>
            </a:r>
            <a:r>
              <a:rPr lang="en-US"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http:/y.bit/Learner-Profile</a:t>
            </a:r>
            <a:endParaRPr lang="en-US" dirty="0"/>
          </a:p>
        </p:txBody>
      </p:sp>
    </p:spTree>
    <p:extLst>
      <p:ext uri="{BB962C8B-B14F-4D97-AF65-F5344CB8AC3E}">
        <p14:creationId xmlns:p14="http://schemas.microsoft.com/office/powerpoint/2010/main" val="162035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73E7F06-8034-8BAF-406F-4EE0A5E79BD5}"/>
              </a:ext>
            </a:extLst>
          </p:cNvPr>
          <p:cNvSpPr>
            <a:spLocks noGrp="1"/>
          </p:cNvSpPr>
          <p:nvPr>
            <p:ph type="title"/>
          </p:nvPr>
        </p:nvSpPr>
        <p:spPr>
          <a:xfrm>
            <a:off x="4441783" y="609600"/>
            <a:ext cx="6693061" cy="1356360"/>
          </a:xfrm>
        </p:spPr>
        <p:txBody>
          <a:bodyPr>
            <a:normAutofit/>
          </a:bodyPr>
          <a:lstStyle/>
          <a:p>
            <a:r>
              <a:rPr lang="en-US" dirty="0">
                <a:solidFill>
                  <a:srgbClr val="FFFFFF"/>
                </a:solidFill>
              </a:rPr>
              <a:t>Examples of UDL in </a:t>
            </a:r>
            <a:r>
              <a:rPr lang="en-US">
                <a:solidFill>
                  <a:srgbClr val="FFFFFF"/>
                </a:solidFill>
              </a:rPr>
              <a:t>online class</a:t>
            </a:r>
            <a:endParaRPr lang="en-US" dirty="0">
              <a:solidFill>
                <a:srgbClr val="FFFFFF"/>
              </a:solidFill>
            </a:endParaRPr>
          </a:p>
        </p:txBody>
      </p:sp>
      <p:pic>
        <p:nvPicPr>
          <p:cNvPr id="6" name="Picture 5" descr="Picture of teacher with students on a computer screen teaching an online course">
            <a:extLst>
              <a:ext uri="{FF2B5EF4-FFF2-40B4-BE49-F238E27FC236}">
                <a16:creationId xmlns:a16="http://schemas.microsoft.com/office/drawing/2014/main" id="{3D2B529C-32EE-0925-BA16-4566F5A171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633" r="11344" b="-1"/>
          <a:stretch/>
        </p:blipFill>
        <p:spPr>
          <a:xfrm>
            <a:off x="232861" y="243840"/>
            <a:ext cx="3646837" cy="6377939"/>
          </a:xfrm>
          <a:prstGeom prst="rect">
            <a:avLst/>
          </a:prstGeom>
        </p:spPr>
      </p:pic>
      <p:sp>
        <p:nvSpPr>
          <p:cNvPr id="17" name="Content Placeholder 2">
            <a:extLst>
              <a:ext uri="{FF2B5EF4-FFF2-40B4-BE49-F238E27FC236}">
                <a16:creationId xmlns:a16="http://schemas.microsoft.com/office/drawing/2014/main" id="{5B18F323-8B2D-6921-EFBC-FB2C01F602C5}"/>
              </a:ext>
            </a:extLst>
          </p:cNvPr>
          <p:cNvSpPr>
            <a:spLocks noGrp="1"/>
          </p:cNvSpPr>
          <p:nvPr>
            <p:ph idx="1"/>
          </p:nvPr>
        </p:nvSpPr>
        <p:spPr>
          <a:xfrm>
            <a:off x="4441783" y="2057400"/>
            <a:ext cx="6693061" cy="4038600"/>
          </a:xfrm>
        </p:spPr>
        <p:txBody>
          <a:bodyPr>
            <a:normAutofit/>
          </a:bodyPr>
          <a:lstStyle/>
          <a:p>
            <a:pPr marL="45720" indent="0">
              <a:buNone/>
            </a:pPr>
            <a:r>
              <a:rPr lang="en-US" b="0" i="0" dirty="0">
                <a:solidFill>
                  <a:srgbClr val="FFFFFF"/>
                </a:solidFill>
                <a:effectLst/>
                <a:latin typeface="nunito sans" panose="020B0604020202020204" pitchFamily="2" charset="0"/>
              </a:rPr>
              <a:t>When designing an online course, an accessibility mindset </a:t>
            </a:r>
          </a:p>
          <a:p>
            <a:r>
              <a:rPr lang="en-US" dirty="0">
                <a:solidFill>
                  <a:srgbClr val="FFFFFF"/>
                </a:solidFill>
                <a:latin typeface="nunito sans" panose="020B0604020202020204" pitchFamily="2" charset="0"/>
              </a:rPr>
              <a:t>P</a:t>
            </a:r>
            <a:r>
              <a:rPr lang="en-US" b="0" i="0" dirty="0">
                <a:solidFill>
                  <a:srgbClr val="FFFFFF"/>
                </a:solidFill>
                <a:effectLst/>
                <a:latin typeface="nunito sans" panose="020B0604020202020204" pitchFamily="2" charset="0"/>
              </a:rPr>
              <a:t>repare podcasts and video lectures along with transcripts and/or captions. </a:t>
            </a:r>
          </a:p>
          <a:p>
            <a:r>
              <a:rPr lang="en-US" dirty="0">
                <a:solidFill>
                  <a:srgbClr val="FFFFFF"/>
                </a:solidFill>
                <a:latin typeface="nunito sans" panose="020B0604020202020204" pitchFamily="2" charset="0"/>
              </a:rPr>
              <a:t>P</a:t>
            </a:r>
            <a:r>
              <a:rPr lang="en-US" b="0" i="0" dirty="0">
                <a:solidFill>
                  <a:srgbClr val="FFFFFF"/>
                </a:solidFill>
                <a:effectLst/>
                <a:latin typeface="nunito sans" panose="020B0604020202020204" pitchFamily="2" charset="0"/>
              </a:rPr>
              <a:t>osting images with concise and meaningful alt tags. </a:t>
            </a:r>
            <a:endParaRPr lang="en-US" dirty="0">
              <a:solidFill>
                <a:srgbClr val="FFFFFF"/>
              </a:solidFill>
              <a:latin typeface="nunito sans" panose="020B0604020202020204" pitchFamily="2" charset="0"/>
            </a:endParaRPr>
          </a:p>
          <a:p>
            <a:r>
              <a:rPr lang="en-US" b="0" i="0" dirty="0">
                <a:solidFill>
                  <a:srgbClr val="FFFFFF"/>
                </a:solidFill>
                <a:effectLst/>
                <a:latin typeface="nunito sans" panose="020B0604020202020204" pitchFamily="2" charset="0"/>
              </a:rPr>
              <a:t>Ensuring that documents are in pdf format and legible with a screen reader.</a:t>
            </a:r>
          </a:p>
        </p:txBody>
      </p:sp>
      <p:sp>
        <p:nvSpPr>
          <p:cNvPr id="24" name="Rectangle 23">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50054A16-0433-8212-D0F6-76DA03D780C4}"/>
              </a:ext>
            </a:extLst>
          </p:cNvPr>
          <p:cNvSpPr txBox="1"/>
          <p:nvPr/>
        </p:nvSpPr>
        <p:spPr>
          <a:xfrm>
            <a:off x="1649600" y="6421724"/>
            <a:ext cx="223009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iblnews.org/the-top-100-free-online-courses-according-to-class-centra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24632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94728F-4AA4-072A-9DCB-23E8AB022B3D}"/>
              </a:ext>
            </a:extLst>
          </p:cNvPr>
          <p:cNvSpPr>
            <a:spLocks noGrp="1"/>
          </p:cNvSpPr>
          <p:nvPr>
            <p:ph type="title"/>
          </p:nvPr>
        </p:nvSpPr>
        <p:spPr>
          <a:xfrm>
            <a:off x="441009" y="873457"/>
            <a:ext cx="3273042" cy="5222543"/>
          </a:xfrm>
        </p:spPr>
        <p:txBody>
          <a:bodyPr>
            <a:normAutofit/>
          </a:bodyPr>
          <a:lstStyle/>
          <a:p>
            <a:r>
              <a:rPr lang="en-US" sz="2800" b="1" i="0" cap="all">
                <a:solidFill>
                  <a:srgbClr val="FFFFFF"/>
                </a:solidFill>
                <a:effectLst/>
                <a:latin typeface="Lato" panose="020F0502020204030203" pitchFamily="34" charset="0"/>
              </a:rPr>
              <a:t>LEARN MORE ABOUT UDL</a:t>
            </a:r>
            <a:br>
              <a:rPr lang="en-US" sz="2800" b="1" i="0" cap="all">
                <a:solidFill>
                  <a:srgbClr val="FFFFFF"/>
                </a:solidFill>
                <a:effectLst/>
                <a:latin typeface="Lato" panose="020F0502020204030203" pitchFamily="34" charset="0"/>
              </a:rPr>
            </a:br>
            <a:endParaRPr lang="en-US" sz="2800">
              <a:solidFill>
                <a:srgbClr val="FFFFFF"/>
              </a:solidFill>
            </a:endParaRPr>
          </a:p>
        </p:txBody>
      </p:sp>
      <p:sp>
        <p:nvSpPr>
          <p:cNvPr id="3" name="Content Placeholder 2">
            <a:extLst>
              <a:ext uri="{FF2B5EF4-FFF2-40B4-BE49-F238E27FC236}">
                <a16:creationId xmlns:a16="http://schemas.microsoft.com/office/drawing/2014/main" id="{D78E8CDF-0788-6E38-DE4D-F9BCF8589771}"/>
              </a:ext>
            </a:extLst>
          </p:cNvPr>
          <p:cNvSpPr>
            <a:spLocks noGrp="1"/>
          </p:cNvSpPr>
          <p:nvPr>
            <p:ph idx="1"/>
          </p:nvPr>
        </p:nvSpPr>
        <p:spPr>
          <a:xfrm>
            <a:off x="4995081" y="873457"/>
            <a:ext cx="6020790" cy="5222543"/>
          </a:xfrm>
        </p:spPr>
        <p:txBody>
          <a:bodyPr anchor="ctr">
            <a:normAutofit/>
          </a:bodyPr>
          <a:lstStyle/>
          <a:p>
            <a:pPr marL="45720" indent="0">
              <a:buNone/>
            </a:pPr>
            <a:r>
              <a:rPr lang="en-US" sz="2000" b="0" i="0">
                <a:solidFill>
                  <a:schemeClr val="tx1"/>
                </a:solidFill>
                <a:effectLst/>
                <a:latin typeface="Lato" panose="020F0502020204030203" pitchFamily="34" charset="0"/>
                <a:hlinkClick r:id="rId2"/>
              </a:rPr>
              <a:t>CAST - Center for Applied Special Technology</a:t>
            </a:r>
            <a:endParaRPr lang="en-US" sz="2000" b="0" i="0">
              <a:solidFill>
                <a:schemeClr val="tx1"/>
              </a:solidFill>
              <a:effectLst/>
              <a:latin typeface="Lato" panose="020F0502020204030203" pitchFamily="34" charset="0"/>
            </a:endParaRPr>
          </a:p>
          <a:p>
            <a:pPr marL="45720" indent="0">
              <a:buNone/>
            </a:pPr>
            <a:endParaRPr lang="en-US" sz="2000" b="0" i="0">
              <a:solidFill>
                <a:schemeClr val="tx1"/>
              </a:solidFill>
              <a:effectLst/>
              <a:latin typeface="Lato" panose="020F0502020204030203" pitchFamily="34" charset="0"/>
            </a:endParaRPr>
          </a:p>
          <a:p>
            <a:pPr marL="45720" indent="0">
              <a:buNone/>
            </a:pPr>
            <a:r>
              <a:rPr lang="en-US" sz="2000" b="0" i="0">
                <a:solidFill>
                  <a:schemeClr val="tx1"/>
                </a:solidFill>
                <a:effectLst/>
                <a:latin typeface="Lato" panose="020F0502020204030203" pitchFamily="34" charset="0"/>
                <a:hlinkClick r:id="rId3"/>
              </a:rPr>
              <a:t>National Center on Universal Design for Learning</a:t>
            </a:r>
            <a:endParaRPr lang="en-US" sz="2000" b="0" i="0">
              <a:solidFill>
                <a:schemeClr val="tx1"/>
              </a:solidFill>
              <a:effectLst/>
              <a:latin typeface="Lato" panose="020F0502020204030203" pitchFamily="34" charset="0"/>
            </a:endParaRPr>
          </a:p>
          <a:p>
            <a:endParaRPr lang="en-US" sz="2000">
              <a:solidFill>
                <a:schemeClr val="tx1"/>
              </a:solidFill>
            </a:endParaRPr>
          </a:p>
        </p:txBody>
      </p:sp>
    </p:spTree>
    <p:extLst>
      <p:ext uri="{BB962C8B-B14F-4D97-AF65-F5344CB8AC3E}">
        <p14:creationId xmlns:p14="http://schemas.microsoft.com/office/powerpoint/2010/main" val="167187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 name="Rectangle 31">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33">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35">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7" name="Rectangle 37">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58" name="Rectangle 39">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41">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0" name="Rectangle 43">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7BB0E8-A80F-5F09-EC3F-4FBBFE5D745A}"/>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000" b="1" cap="all" dirty="0">
                <a:solidFill>
                  <a:srgbClr val="FFFFFF"/>
                </a:solidFill>
              </a:rPr>
              <a:t>DSPS Website Updates</a:t>
            </a:r>
          </a:p>
        </p:txBody>
      </p:sp>
      <p:pic>
        <p:nvPicPr>
          <p:cNvPr id="7" name="Picture 6" descr="Picture of DSPS Webpage">
            <a:extLst>
              <a:ext uri="{FF2B5EF4-FFF2-40B4-BE49-F238E27FC236}">
                <a16:creationId xmlns:a16="http://schemas.microsoft.com/office/drawing/2014/main" id="{27EAFFA7-AABE-0E3C-482E-03ED96569622}"/>
              </a:ext>
            </a:extLst>
          </p:cNvPr>
          <p:cNvPicPr>
            <a:picLocks noChangeAspect="1"/>
          </p:cNvPicPr>
          <p:nvPr/>
        </p:nvPicPr>
        <p:blipFill rotWithShape="1">
          <a:blip r:embed="rId3"/>
          <a:srcRect l="13995" r="22793"/>
          <a:stretch/>
        </p:blipFill>
        <p:spPr>
          <a:xfrm>
            <a:off x="85725" y="233173"/>
            <a:ext cx="8106872" cy="6388606"/>
          </a:xfrm>
          <a:prstGeom prst="rect">
            <a:avLst/>
          </a:prstGeom>
        </p:spPr>
      </p:pic>
    </p:spTree>
    <p:extLst>
      <p:ext uri="{BB962C8B-B14F-4D97-AF65-F5344CB8AC3E}">
        <p14:creationId xmlns:p14="http://schemas.microsoft.com/office/powerpoint/2010/main" val="38579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D2E3-53DA-EC9E-B0EC-45E549BB702E}"/>
              </a:ext>
            </a:extLst>
          </p:cNvPr>
          <p:cNvSpPr>
            <a:spLocks noGrp="1"/>
          </p:cNvSpPr>
          <p:nvPr>
            <p:ph type="title"/>
          </p:nvPr>
        </p:nvSpPr>
        <p:spPr>
          <a:xfrm>
            <a:off x="1143000" y="609600"/>
            <a:ext cx="9875520" cy="675503"/>
          </a:xfrm>
        </p:spPr>
        <p:txBody>
          <a:bodyPr>
            <a:normAutofit fontScale="90000"/>
          </a:bodyPr>
          <a:lstStyle/>
          <a:p>
            <a:pPr algn="ctr"/>
            <a:r>
              <a:rPr lang="en-US" b="1" dirty="0"/>
              <a:t>Introducing - Simplicity</a:t>
            </a:r>
          </a:p>
        </p:txBody>
      </p:sp>
      <p:sp>
        <p:nvSpPr>
          <p:cNvPr id="3" name="Content Placeholder 2">
            <a:extLst>
              <a:ext uri="{FF2B5EF4-FFF2-40B4-BE49-F238E27FC236}">
                <a16:creationId xmlns:a16="http://schemas.microsoft.com/office/drawing/2014/main" id="{AF3F7A83-FE15-B477-997F-ED474F77BB38}"/>
              </a:ext>
            </a:extLst>
          </p:cNvPr>
          <p:cNvSpPr>
            <a:spLocks noGrp="1"/>
          </p:cNvSpPr>
          <p:nvPr>
            <p:ph idx="1"/>
          </p:nvPr>
        </p:nvSpPr>
        <p:spPr>
          <a:xfrm>
            <a:off x="1143000" y="1655805"/>
            <a:ext cx="9872871" cy="4440195"/>
          </a:xfrm>
        </p:spPr>
        <p:txBody>
          <a:bodyPr>
            <a:normAutofit fontScale="92500" lnSpcReduction="20000"/>
          </a:bodyPr>
          <a:lstStyle/>
          <a:p>
            <a:pPr marL="45720" indent="0" algn="ctr">
              <a:buNone/>
            </a:pPr>
            <a:r>
              <a:rPr lang="en-US" sz="1900" dirty="0">
                <a:latin typeface="Arial" panose="020B0604020202020204" pitchFamily="34" charset="0"/>
                <a:cs typeface="Arial" panose="020B0604020202020204" pitchFamily="34" charset="0"/>
              </a:rPr>
              <a:t>In efforts to modernize the </a:t>
            </a:r>
            <a:r>
              <a:rPr lang="en-US" sz="1900" i="0" u="none" strike="noStrike" baseline="0" dirty="0">
                <a:latin typeface="Arial" panose="020B0604020202020204" pitchFamily="34" charset="0"/>
                <a:cs typeface="Arial" panose="020B0604020202020204" pitchFamily="34" charset="0"/>
              </a:rPr>
              <a:t>accommodation request process with a fully ADA-compliant interface DSPS has purchased </a:t>
            </a:r>
            <a:r>
              <a:rPr lang="en-US" sz="1900" b="1" i="0" u="none" strike="noStrike" baseline="0" dirty="0">
                <a:latin typeface="Arial" panose="020B0604020202020204" pitchFamily="34" charset="0"/>
                <a:cs typeface="Arial" panose="020B0604020202020204" pitchFamily="34" charset="0"/>
              </a:rPr>
              <a:t>Simplicity Software</a:t>
            </a:r>
          </a:p>
          <a:p>
            <a:pPr marL="45720" indent="0" algn="ctr">
              <a:buNone/>
            </a:pPr>
            <a:endParaRPr lang="en-US" sz="1800" b="1" i="0" u="none" strike="noStrike" baseline="0" dirty="0">
              <a:latin typeface="Arial Black" panose="020B0A04020102020204" pitchFamily="34" charset="0"/>
            </a:endParaRPr>
          </a:p>
          <a:p>
            <a:r>
              <a:rPr lang="en-US" sz="1800" b="1" dirty="0">
                <a:latin typeface="Arial" panose="020B0604020202020204" pitchFamily="34" charset="0"/>
                <a:cs typeface="Arial" panose="020B0604020202020204" pitchFamily="34" charset="0"/>
              </a:rPr>
              <a:t>It will allow for entirely online and secure document management</a:t>
            </a:r>
          </a:p>
          <a:p>
            <a:r>
              <a:rPr lang="en-US" sz="1800" b="1" i="0" u="none" strike="noStrike" baseline="0" dirty="0">
                <a:latin typeface="Arial" panose="020B0604020202020204" pitchFamily="34" charset="0"/>
                <a:cs typeface="Arial" panose="020B0604020202020204" pitchFamily="34" charset="0"/>
              </a:rPr>
              <a:t>Accommodations requests and services delivered virtually ( for those who can)</a:t>
            </a:r>
          </a:p>
          <a:p>
            <a:r>
              <a:rPr lang="en-US" sz="1800" b="1" dirty="0">
                <a:latin typeface="Arial" panose="020B0604020202020204" pitchFamily="34" charset="0"/>
                <a:cs typeface="Arial" panose="020B0604020202020204" pitchFamily="34" charset="0"/>
              </a:rPr>
              <a:t>Easier information exchange between instructors, students and DSPS staff</a:t>
            </a:r>
          </a:p>
          <a:p>
            <a:endParaRPr lang="en-US" sz="1800" b="1" i="0" u="none" strike="noStrike" baseline="0" dirty="0">
              <a:latin typeface="Arial" panose="020B0604020202020204" pitchFamily="34" charset="0"/>
              <a:cs typeface="Arial" panose="020B0604020202020204" pitchFamily="34" charset="0"/>
            </a:endParaRPr>
          </a:p>
          <a:p>
            <a:pPr marL="45720" indent="0" algn="ctr">
              <a:buNone/>
            </a:pPr>
            <a:r>
              <a:rPr lang="en-US" sz="2800" b="1" u="sng" dirty="0">
                <a:latin typeface="Arial" panose="020B0604020202020204" pitchFamily="34" charset="0"/>
                <a:cs typeface="Arial" panose="020B0604020202020204" pitchFamily="34" charset="0"/>
              </a:rPr>
              <a:t>Timeline</a:t>
            </a:r>
          </a:p>
          <a:p>
            <a:pPr marL="45720" indent="0" algn="ctr">
              <a:buNone/>
            </a:pPr>
            <a:r>
              <a:rPr lang="en-US" sz="1900" b="1" i="0" u="none" strike="noStrike" baseline="0" dirty="0">
                <a:latin typeface="Arial" panose="020B0604020202020204" pitchFamily="34" charset="0"/>
                <a:cs typeface="Arial" panose="020B0604020202020204" pitchFamily="34" charset="0"/>
              </a:rPr>
              <a:t>Initial and IT set up – Fall 2022</a:t>
            </a:r>
          </a:p>
          <a:p>
            <a:pPr marL="45720" indent="0" algn="ctr">
              <a:buNone/>
            </a:pPr>
            <a:r>
              <a:rPr lang="en-US" sz="1900" b="1" dirty="0">
                <a:latin typeface="Arial" panose="020B0604020202020204" pitchFamily="34" charset="0"/>
                <a:cs typeface="Arial" panose="020B0604020202020204" pitchFamily="34" charset="0"/>
              </a:rPr>
              <a:t>Training of DSPS Staff and Faculty - Spring 2023</a:t>
            </a:r>
          </a:p>
          <a:p>
            <a:pPr marL="45720" indent="0" algn="ctr">
              <a:buNone/>
            </a:pPr>
            <a:r>
              <a:rPr lang="en-US" sz="1900" b="1" i="0" u="none" strike="noStrike" baseline="0" dirty="0">
                <a:latin typeface="Arial" panose="020B0604020202020204" pitchFamily="34" charset="0"/>
                <a:cs typeface="Arial" panose="020B0604020202020204" pitchFamily="34" charset="0"/>
              </a:rPr>
              <a:t>Training of CCSF Faculty and Students – end of Spring- Summer 2023</a:t>
            </a:r>
          </a:p>
          <a:p>
            <a:pPr marL="45720" indent="0" algn="ctr">
              <a:buNone/>
            </a:pPr>
            <a:r>
              <a:rPr lang="en-US" sz="1900" b="1" dirty="0">
                <a:latin typeface="Arial" panose="020B0604020202020204" pitchFamily="34" charset="0"/>
                <a:cs typeface="Arial" panose="020B0604020202020204" pitchFamily="34" charset="0"/>
              </a:rPr>
              <a:t>Roll out campus wide and additional training– Fall 2023</a:t>
            </a:r>
            <a:endParaRPr lang="en-US" sz="1900" b="1"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90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D9C400-E875-D295-F2D1-F848368D21F6}"/>
              </a:ext>
            </a:extLst>
          </p:cNvPr>
          <p:cNvSpPr>
            <a:spLocks noGrp="1"/>
          </p:cNvSpPr>
          <p:nvPr>
            <p:ph type="title"/>
          </p:nvPr>
        </p:nvSpPr>
        <p:spPr>
          <a:xfrm>
            <a:off x="1109980" y="4208424"/>
            <a:ext cx="9966960" cy="1325880"/>
          </a:xfrm>
        </p:spPr>
        <p:txBody>
          <a:bodyPr vert="horz" lIns="91440" tIns="45720" rIns="91440" bIns="45720" rtlCol="0" anchor="b">
            <a:normAutofit/>
          </a:bodyPr>
          <a:lstStyle/>
          <a:p>
            <a:pPr algn="ctr">
              <a:lnSpc>
                <a:spcPct val="85000"/>
              </a:lnSpc>
            </a:pPr>
            <a:r>
              <a:rPr lang="en-US" sz="6600" b="1" cap="all">
                <a:solidFill>
                  <a:srgbClr val="FFFFFF"/>
                </a:solidFill>
              </a:rPr>
              <a:t>Q &amp; A Time</a:t>
            </a:r>
          </a:p>
        </p:txBody>
      </p:sp>
      <p:sp>
        <p:nvSpPr>
          <p:cNvPr id="43" name="Rectangle 42">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30" name="Graphic 5" descr="Questions">
            <a:extLst>
              <a:ext uri="{FF2B5EF4-FFF2-40B4-BE49-F238E27FC236}">
                <a16:creationId xmlns:a16="http://schemas.microsoft.com/office/drawing/2014/main" id="{C50C69AE-BC75-DE0C-1AF0-266C64A560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8531" y="728472"/>
            <a:ext cx="3027316" cy="3027316"/>
          </a:xfrm>
          <a:prstGeom prst="rect">
            <a:avLst/>
          </a:prstGeom>
        </p:spPr>
      </p:pic>
    </p:spTree>
    <p:extLst>
      <p:ext uri="{BB962C8B-B14F-4D97-AF65-F5344CB8AC3E}">
        <p14:creationId xmlns:p14="http://schemas.microsoft.com/office/powerpoint/2010/main" val="280057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30"/>
                                        </p:tgtEl>
                                        <p:attrNameLst>
                                          <p:attrName>style.visibility</p:attrName>
                                        </p:attrNameLst>
                                      </p:cBhvr>
                                      <p:to>
                                        <p:strVal val="visible"/>
                                      </p:to>
                                    </p:set>
                                    <p:animEffect transition="in" filter="fade">
                                      <p:cBhvr>
                                        <p:cTn id="7" dur="700"/>
                                        <p:tgtEl>
                                          <p:spTgt spid="30"/>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498A-C645-8464-A33E-A3CF79EB20A3}"/>
              </a:ext>
            </a:extLst>
          </p:cNvPr>
          <p:cNvSpPr>
            <a:spLocks noGrp="1"/>
          </p:cNvSpPr>
          <p:nvPr>
            <p:ph type="title"/>
          </p:nvPr>
        </p:nvSpPr>
        <p:spPr>
          <a:xfrm>
            <a:off x="1143000" y="609600"/>
            <a:ext cx="9875520" cy="5804452"/>
          </a:xfrm>
        </p:spPr>
        <p:txBody>
          <a:bodyPr>
            <a:normAutofit fontScale="90000"/>
          </a:bodyPr>
          <a:lstStyle/>
          <a:p>
            <a:r>
              <a:rPr lang="en-US" sz="3100" b="1" dirty="0">
                <a:latin typeface="Arial Nova Cond" panose="020B0604020202020204" pitchFamily="34" charset="0"/>
              </a:rPr>
              <a:t>DSPS Role at CCSF</a:t>
            </a:r>
            <a:br>
              <a:rPr lang="en-US" dirty="0">
                <a:latin typeface="Arial Nova Cond" panose="020B0604020202020204" pitchFamily="34" charset="0"/>
              </a:rPr>
            </a:br>
            <a:br>
              <a:rPr lang="en-US" dirty="0">
                <a:latin typeface="Arial Nova Cond" panose="020B0604020202020204" pitchFamily="34" charset="0"/>
              </a:rPr>
            </a:br>
            <a:r>
              <a:rPr lang="en-US" sz="2800" dirty="0">
                <a:latin typeface="Arial Nova Cond" panose="020B0604020202020204" pitchFamily="34" charset="0"/>
              </a:rPr>
              <a:t>Determine educational accommodations for students who request services based on disability information provided and interactive process</a:t>
            </a:r>
            <a:br>
              <a:rPr lang="en-US" sz="2800" dirty="0">
                <a:latin typeface="Arial Nova Cond" panose="020B0604020202020204" pitchFamily="34" charset="0"/>
              </a:rPr>
            </a:br>
            <a:br>
              <a:rPr lang="en-US" sz="2800" dirty="0">
                <a:latin typeface="Arial Nova Cond" panose="020B0604020202020204" pitchFamily="34" charset="0"/>
              </a:rPr>
            </a:br>
            <a:r>
              <a:rPr lang="en-US" sz="2800" dirty="0">
                <a:latin typeface="Arial Nova Cond" panose="020B0604020202020204" pitchFamily="34" charset="0"/>
              </a:rPr>
              <a:t>Advise college community on accommodations, fundamental alteration and accessibility matters.</a:t>
            </a:r>
            <a:br>
              <a:rPr lang="en-US" sz="2800" dirty="0">
                <a:latin typeface="Arial Nova Cond" panose="020B0604020202020204" pitchFamily="34" charset="0"/>
              </a:rPr>
            </a:br>
            <a:br>
              <a:rPr lang="en-US" sz="2800" dirty="0">
                <a:latin typeface="Arial Nova Cond" panose="020B0604020202020204" pitchFamily="34" charset="0"/>
              </a:rPr>
            </a:br>
            <a:r>
              <a:rPr lang="en-US" sz="2800" dirty="0">
                <a:latin typeface="Arial Nova Cond" panose="020B0604020202020204" pitchFamily="34" charset="0"/>
              </a:rPr>
              <a:t>Share responsibility for providing accessible educational environment to students in collaboration with administration, instructors and classified</a:t>
            </a:r>
            <a:br>
              <a:rPr lang="en-US" sz="2800" dirty="0">
                <a:latin typeface="Arial Nova Cond" panose="020B0604020202020204" pitchFamily="34" charset="0"/>
              </a:rPr>
            </a:br>
            <a:r>
              <a:rPr lang="en-US" sz="2800" dirty="0">
                <a:latin typeface="Arial Nova Cond" panose="020B0604020202020204" pitchFamily="34" charset="0"/>
              </a:rPr>
              <a:t> </a:t>
            </a:r>
            <a:br>
              <a:rPr lang="en-US" sz="2800" dirty="0">
                <a:latin typeface="Arial Nova Cond" panose="020B0604020202020204" pitchFamily="34" charset="0"/>
              </a:rPr>
            </a:br>
            <a:r>
              <a:rPr lang="en-US" sz="2800" dirty="0">
                <a:latin typeface="Arial Nova Cond" panose="020B0604020202020204" pitchFamily="34" charset="0"/>
              </a:rPr>
              <a:t>Provide accessibility tools and training to students  </a:t>
            </a:r>
            <a:br>
              <a:rPr lang="en-US" dirty="0">
                <a:latin typeface="Arial Nova Cond" panose="020B0604020202020204" pitchFamily="34" charset="0"/>
              </a:rPr>
            </a:br>
            <a:br>
              <a:rPr lang="en-US" dirty="0">
                <a:latin typeface="Arial Nova Cond" panose="020B0604020202020204" pitchFamily="34" charset="0"/>
              </a:rPr>
            </a:br>
            <a:endParaRPr lang="en-US" dirty="0">
              <a:latin typeface="Arial Nova Cond" panose="020B0604020202020204" pitchFamily="34" charset="0"/>
            </a:endParaRPr>
          </a:p>
        </p:txBody>
      </p:sp>
    </p:spTree>
    <p:extLst>
      <p:ext uri="{BB962C8B-B14F-4D97-AF65-F5344CB8AC3E}">
        <p14:creationId xmlns:p14="http://schemas.microsoft.com/office/powerpoint/2010/main" val="391187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2B87-E908-7343-C24A-DDCE713EBFEB}"/>
              </a:ext>
            </a:extLst>
          </p:cNvPr>
          <p:cNvSpPr>
            <a:spLocks noGrp="1"/>
          </p:cNvSpPr>
          <p:nvPr>
            <p:ph type="title"/>
          </p:nvPr>
        </p:nvSpPr>
        <p:spPr>
          <a:xfrm>
            <a:off x="874606" y="876299"/>
            <a:ext cx="6826371" cy="5121276"/>
          </a:xfrm>
        </p:spPr>
        <p:txBody>
          <a:bodyPr>
            <a:normAutofit/>
          </a:bodyPr>
          <a:lstStyle/>
          <a:p>
            <a:pPr algn="r"/>
            <a:r>
              <a:rPr lang="en-US" sz="6600" b="1" dirty="0">
                <a:latin typeface="Arial Nova Cond" panose="020B0506020202020204" pitchFamily="34" charset="0"/>
              </a:rPr>
              <a:t>Different Populations and Implications</a:t>
            </a:r>
          </a:p>
        </p:txBody>
      </p:sp>
      <p:graphicFrame>
        <p:nvGraphicFramePr>
          <p:cNvPr id="5" name="Content Placeholder 2" descr="List of different populations and implications">
            <a:extLst>
              <a:ext uri="{FF2B5EF4-FFF2-40B4-BE49-F238E27FC236}">
                <a16:creationId xmlns:a16="http://schemas.microsoft.com/office/drawing/2014/main" id="{6FC31085-F782-210D-F791-8EA42EC33CE5}"/>
              </a:ext>
            </a:extLst>
          </p:cNvPr>
          <p:cNvGraphicFramePr>
            <a:graphicFrameLocks noGrp="1"/>
          </p:cNvGraphicFramePr>
          <p:nvPr>
            <p:ph idx="1"/>
            <p:extLst>
              <p:ext uri="{D42A27DB-BD31-4B8C-83A1-F6EECF244321}">
                <p14:modId xmlns:p14="http://schemas.microsoft.com/office/powerpoint/2010/main" val="1855693873"/>
              </p:ext>
            </p:extLst>
          </p:nvPr>
        </p:nvGraphicFramePr>
        <p:xfrm>
          <a:off x="8185150" y="876300"/>
          <a:ext cx="3135313"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34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A284-50E6-FA5D-4C9F-4A894A453FDE}"/>
              </a:ext>
            </a:extLst>
          </p:cNvPr>
          <p:cNvSpPr>
            <a:spLocks noGrp="1"/>
          </p:cNvSpPr>
          <p:nvPr>
            <p:ph type="title"/>
          </p:nvPr>
        </p:nvSpPr>
        <p:spPr>
          <a:xfrm>
            <a:off x="1143000" y="609600"/>
            <a:ext cx="9875520" cy="5671930"/>
          </a:xfrm>
        </p:spPr>
        <p:txBody>
          <a:bodyPr>
            <a:normAutofit fontScale="90000"/>
          </a:bodyPr>
          <a:lstStyle/>
          <a:p>
            <a:r>
              <a:rPr lang="en-US" sz="3100" b="1" dirty="0">
                <a:latin typeface="Arial Nova Cond" panose="020B0506020202020204" pitchFamily="34" charset="0"/>
              </a:rPr>
              <a:t>Disclosure, Nondisclosure and Confidentiality</a:t>
            </a:r>
            <a:br>
              <a:rPr lang="en-US" sz="2800" dirty="0">
                <a:latin typeface="Arial Nova Cond" panose="020B0506020202020204" pitchFamily="34" charset="0"/>
              </a:rPr>
            </a:br>
            <a:br>
              <a:rPr lang="en-US" sz="2400" dirty="0">
                <a:latin typeface="Arial Nova Cond" panose="020B0506020202020204" pitchFamily="34" charset="0"/>
              </a:rPr>
            </a:br>
            <a:r>
              <a:rPr lang="en-US" sz="2400" dirty="0">
                <a:latin typeface="Arial Nova Cond" panose="020B0506020202020204" pitchFamily="34" charset="0"/>
              </a:rPr>
              <a:t>* </a:t>
            </a:r>
            <a:r>
              <a:rPr lang="en-US" sz="2400" dirty="0">
                <a:effectLst/>
                <a:latin typeface="Arial Nova Cond" panose="020B0506020202020204" pitchFamily="34" charset="0"/>
                <a:ea typeface="Calibri" panose="020F0502020204030204" pitchFamily="34" charset="0"/>
                <a:cs typeface="Arial" panose="020B0604020202020204" pitchFamily="34" charset="0"/>
              </a:rPr>
              <a:t>Not all students with disabilities will want to register with DSPS.</a:t>
            </a:r>
            <a:br>
              <a:rPr lang="en-US" sz="2400" dirty="0">
                <a:effectLst/>
                <a:latin typeface="Arial Nova Cond" panose="020B0506020202020204" pitchFamily="34" charset="0"/>
                <a:ea typeface="Calibri" panose="020F0502020204030204" pitchFamily="34" charset="0"/>
                <a:cs typeface="Arial" panose="020B0604020202020204" pitchFamily="34" charset="0"/>
              </a:rPr>
            </a:br>
            <a:r>
              <a:rPr lang="en-US" sz="2400" dirty="0">
                <a:effectLst/>
                <a:latin typeface="Arial Nova Cond" panose="020B0506020202020204" pitchFamily="34" charset="0"/>
                <a:ea typeface="Calibri" panose="020F0502020204030204" pitchFamily="34" charset="0"/>
                <a:cs typeface="Arial" panose="020B0604020202020204" pitchFamily="34" charset="0"/>
              </a:rPr>
              <a:t> </a:t>
            </a:r>
            <a:br>
              <a:rPr lang="en-US" sz="2400" dirty="0">
                <a:effectLst/>
                <a:latin typeface="Arial Nova Cond" panose="020B0506020202020204" pitchFamily="34" charset="0"/>
                <a:ea typeface="Calibri" panose="020F0502020204030204" pitchFamily="34" charset="0"/>
                <a:cs typeface="Arial" panose="020B0604020202020204" pitchFamily="34" charset="0"/>
              </a:rPr>
            </a:br>
            <a:r>
              <a:rPr lang="en-US" sz="2400" dirty="0">
                <a:effectLst/>
                <a:latin typeface="Arial Nova Cond" panose="020B0506020202020204" pitchFamily="34" charset="0"/>
                <a:ea typeface="Calibri" panose="020F0502020204030204" pitchFamily="34" charset="0"/>
                <a:cs typeface="Arial" panose="020B0604020202020204" pitchFamily="34" charset="0"/>
              </a:rPr>
              <a:t>* DSPS registration is voluntary.</a:t>
            </a:r>
            <a:br>
              <a:rPr lang="en-US" sz="2400" dirty="0">
                <a:effectLst/>
                <a:latin typeface="Arial Nova Cond" panose="020B0506020202020204" pitchFamily="34" charset="0"/>
                <a:ea typeface="Calibri" panose="020F0502020204030204" pitchFamily="34" charset="0"/>
                <a:cs typeface="Arial" panose="020B0604020202020204" pitchFamily="34" charset="0"/>
              </a:rPr>
            </a:br>
            <a:br>
              <a:rPr lang="en-US" sz="2400" dirty="0">
                <a:effectLst/>
                <a:latin typeface="Arial Nova Cond" panose="020B0506020202020204" pitchFamily="34" charset="0"/>
                <a:ea typeface="Calibri" panose="020F0502020204030204" pitchFamily="34" charset="0"/>
                <a:cs typeface="Arial" panose="020B0604020202020204" pitchFamily="34" charset="0"/>
              </a:rPr>
            </a:br>
            <a:r>
              <a:rPr lang="en-US" sz="2400" dirty="0">
                <a:effectLst/>
                <a:latin typeface="Arial Nova Cond" panose="020B0506020202020204" pitchFamily="34" charset="0"/>
                <a:ea typeface="Calibri" panose="020F0502020204030204" pitchFamily="34" charset="0"/>
                <a:cs typeface="Arial" panose="020B0604020202020204" pitchFamily="34" charset="0"/>
              </a:rPr>
              <a:t>* Student disclosing disability to faculty/staff = student disclosing to the institution.  </a:t>
            </a:r>
            <a:br>
              <a:rPr lang="en-US" sz="2400" dirty="0">
                <a:effectLst/>
                <a:latin typeface="Arial Nova Cond" panose="020B0506020202020204" pitchFamily="34" charset="0"/>
                <a:ea typeface="Calibri" panose="020F0502020204030204" pitchFamily="34" charset="0"/>
                <a:cs typeface="Arial" panose="020B0604020202020204" pitchFamily="34" charset="0"/>
              </a:rPr>
            </a:br>
            <a:br>
              <a:rPr lang="en-US" sz="2400" dirty="0">
                <a:latin typeface="Arial Nova Cond" panose="020B0506020202020204" pitchFamily="34" charset="0"/>
                <a:cs typeface="Arial" panose="020B0604020202020204" pitchFamily="34" charset="0"/>
              </a:rPr>
            </a:br>
            <a:r>
              <a:rPr lang="en-US" sz="2400" dirty="0">
                <a:latin typeface="Arial Nova Cond" panose="020B0506020202020204" pitchFamily="34" charset="0"/>
                <a:cs typeface="Arial" panose="020B0604020202020204" pitchFamily="34" charset="0"/>
              </a:rPr>
              <a:t>* If they don't disclose, don't assume, even if its obvious. </a:t>
            </a:r>
            <a:br>
              <a:rPr lang="en-US" sz="2400" dirty="0">
                <a:latin typeface="Arial Nova Cond" panose="020B0506020202020204" pitchFamily="34" charset="0"/>
                <a:cs typeface="Arial" panose="020B0604020202020204" pitchFamily="34" charset="0"/>
              </a:rPr>
            </a:br>
            <a:br>
              <a:rPr lang="en-US" sz="2400" dirty="0">
                <a:latin typeface="Arial Nova Cond" panose="020B0506020202020204" pitchFamily="34" charset="0"/>
                <a:cs typeface="Arial" panose="020B0604020202020204" pitchFamily="34" charset="0"/>
              </a:rPr>
            </a:br>
            <a:r>
              <a:rPr lang="en-US" sz="2400" dirty="0">
                <a:latin typeface="Arial Nova Cond" panose="020B0506020202020204" pitchFamily="34" charset="0"/>
                <a:cs typeface="Arial" panose="020B0604020202020204" pitchFamily="34" charset="0"/>
              </a:rPr>
              <a:t>* Never identify a student as a DSPS student in public or in class</a:t>
            </a:r>
            <a:br>
              <a:rPr lang="en-US" sz="2400" dirty="0">
                <a:latin typeface="Arial Nova Cond" panose="020B0506020202020204" pitchFamily="34" charset="0"/>
                <a:cs typeface="Arial" panose="020B0604020202020204" pitchFamily="34" charset="0"/>
              </a:rPr>
            </a:br>
            <a:r>
              <a:rPr lang="en-US" sz="2400" dirty="0">
                <a:latin typeface="Arial Nova Cond" panose="020B0506020202020204" pitchFamily="34" charset="0"/>
                <a:cs typeface="Arial" panose="020B0604020202020204" pitchFamily="34" charset="0"/>
              </a:rPr>
              <a:t> </a:t>
            </a:r>
            <a:br>
              <a:rPr lang="en-US" sz="2400" dirty="0">
                <a:latin typeface="Arial Nova Cond" panose="020B0506020202020204" pitchFamily="34" charset="0"/>
                <a:cs typeface="Arial" panose="020B0604020202020204" pitchFamily="34" charset="0"/>
              </a:rPr>
            </a:br>
            <a:r>
              <a:rPr lang="en-US" sz="2400" dirty="0">
                <a:latin typeface="Arial Nova Cond" panose="020B0506020202020204" pitchFamily="34" charset="0"/>
                <a:cs typeface="Arial" panose="020B0604020202020204" pitchFamily="34" charset="0"/>
              </a:rPr>
              <a:t>* Rather than assuming students may benefit from specific services, provide general information about available services in the syllabus, on Canvas and in first class meeting.</a:t>
            </a:r>
            <a:br>
              <a:rPr lang="en-US" sz="2000" dirty="0">
                <a:latin typeface="Arial Nova Cond" panose="020B0506020202020204" pitchFamily="34" charset="0"/>
                <a:cs typeface="Arial" panose="020B0604020202020204" pitchFamily="34" charset="0"/>
              </a:rPr>
            </a:br>
            <a:br>
              <a:rPr lang="en-US" sz="2000" dirty="0">
                <a:latin typeface="Arial Nova Cond" panose="020B0506020202020204" pitchFamily="34" charset="0"/>
                <a:cs typeface="Arial" panose="020B0604020202020204" pitchFamily="34" charset="0"/>
              </a:rPr>
            </a:br>
            <a:br>
              <a:rPr lang="en-US" sz="2000" dirty="0">
                <a:latin typeface="Arial Nova Cond" panose="020B0506020202020204" pitchFamily="34" charset="0"/>
                <a:cs typeface="Arial" panose="020B0604020202020204" pitchFamily="34" charset="0"/>
              </a:rPr>
            </a:br>
            <a:r>
              <a:rPr lang="en-US" sz="2000" b="1" dirty="0">
                <a:latin typeface="Arial Nova Cond" panose="020B0506020202020204" pitchFamily="34" charset="0"/>
                <a:cs typeface="Arial" panose="020B0604020202020204" pitchFamily="34" charset="0"/>
              </a:rPr>
              <a:t>TAKEAWAY: </a:t>
            </a:r>
            <a:r>
              <a:rPr lang="en-US" sz="2000" dirty="0">
                <a:latin typeface="Arial Nova Cond" panose="020B0506020202020204" pitchFamily="34" charset="0"/>
                <a:cs typeface="Arial" panose="020B0604020202020204" pitchFamily="34" charset="0"/>
              </a:rPr>
              <a:t>Unless disclosed and accommodation is requested, focus should be general provision of information.  </a:t>
            </a:r>
            <a:br>
              <a:rPr lang="en-US" sz="2000" dirty="0">
                <a:solidFill>
                  <a:srgbClr val="FF0000"/>
                </a:solidFill>
                <a:latin typeface="Arial Nova Cond" panose="020B0506020202020204" pitchFamily="34" charset="0"/>
                <a:cs typeface="Arial" panose="020B0604020202020204" pitchFamily="34" charset="0"/>
              </a:rPr>
            </a:br>
            <a:endParaRPr lang="en-US" sz="2000" dirty="0">
              <a:latin typeface="Arial Nova Cond" panose="020B0506020202020204" pitchFamily="34" charset="0"/>
            </a:endParaRPr>
          </a:p>
        </p:txBody>
      </p:sp>
    </p:spTree>
    <p:extLst>
      <p:ext uri="{BB962C8B-B14F-4D97-AF65-F5344CB8AC3E}">
        <p14:creationId xmlns:p14="http://schemas.microsoft.com/office/powerpoint/2010/main" val="125649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8A54F6-7CA0-832F-A7A4-8D6318E23623}"/>
              </a:ext>
            </a:extLst>
          </p:cNvPr>
          <p:cNvSpPr>
            <a:spLocks noGrp="1"/>
          </p:cNvSpPr>
          <p:nvPr>
            <p:ph type="title"/>
          </p:nvPr>
        </p:nvSpPr>
        <p:spPr>
          <a:xfrm>
            <a:off x="1143000" y="609600"/>
            <a:ext cx="9875520" cy="979503"/>
          </a:xfrm>
        </p:spPr>
        <p:txBody>
          <a:bodyPr vert="horz" lIns="91440" tIns="45720" rIns="91440" bIns="45720" rtlCol="0" anchor="ctr">
            <a:normAutofit fontScale="90000"/>
          </a:bodyPr>
          <a:lstStyle/>
          <a:p>
            <a:pPr algn="ctr"/>
            <a:r>
              <a:rPr lang="en-US" sz="4000" b="1" dirty="0"/>
              <a:t>DSPS Process Overview</a:t>
            </a:r>
            <a:br>
              <a:rPr lang="en-US" sz="1100" dirty="0">
                <a:solidFill>
                  <a:schemeClr val="tx1"/>
                </a:solidFill>
              </a:rPr>
            </a:br>
            <a:br>
              <a:rPr lang="en-US" sz="1100" dirty="0">
                <a:solidFill>
                  <a:schemeClr val="tx1"/>
                </a:solidFill>
              </a:rPr>
            </a:br>
            <a:r>
              <a:rPr lang="en-US" sz="1600" dirty="0">
                <a:solidFill>
                  <a:schemeClr val="tx1"/>
                </a:solidFill>
              </a:rPr>
              <a:t>This process takes one meeting if student has medical / disability information already. It may take longer if they do not. </a:t>
            </a:r>
            <a:br>
              <a:rPr lang="en-US" sz="800" dirty="0"/>
            </a:br>
            <a:endParaRPr lang="en-US" sz="1100" dirty="0"/>
          </a:p>
        </p:txBody>
      </p:sp>
      <p:graphicFrame>
        <p:nvGraphicFramePr>
          <p:cNvPr id="5" name="Diagram 2" descr="3 step process:">
            <a:extLst>
              <a:ext uri="{FF2B5EF4-FFF2-40B4-BE49-F238E27FC236}">
                <a16:creationId xmlns:a16="http://schemas.microsoft.com/office/drawing/2014/main" id="{23414369-6384-9927-0609-600FCC5C2D69}"/>
              </a:ext>
            </a:extLst>
          </p:cNvPr>
          <p:cNvGraphicFramePr/>
          <p:nvPr>
            <p:extLst>
              <p:ext uri="{D42A27DB-BD31-4B8C-83A1-F6EECF244321}">
                <p14:modId xmlns:p14="http://schemas.microsoft.com/office/powerpoint/2010/main" val="451068933"/>
              </p:ext>
            </p:extLst>
          </p:nvPr>
        </p:nvGraphicFramePr>
        <p:xfrm>
          <a:off x="1143000" y="1757778"/>
          <a:ext cx="9872663" cy="433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9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E2DFF1-FEE6-85DA-7B97-5ED606372ECC}"/>
              </a:ext>
            </a:extLst>
          </p:cNvPr>
          <p:cNvSpPr>
            <a:spLocks noGrp="1"/>
          </p:cNvSpPr>
          <p:nvPr>
            <p:ph type="title"/>
          </p:nvPr>
        </p:nvSpPr>
        <p:spPr>
          <a:xfrm>
            <a:off x="6106704" y="609600"/>
            <a:ext cx="5364444" cy="521552"/>
          </a:xfrm>
        </p:spPr>
        <p:txBody>
          <a:bodyPr>
            <a:normAutofit/>
          </a:bodyPr>
          <a:lstStyle/>
          <a:p>
            <a:pPr algn="ctr"/>
            <a:r>
              <a:rPr lang="en-US" sz="1800" b="1" dirty="0"/>
              <a:t>Typical Accommodations  </a:t>
            </a:r>
          </a:p>
        </p:txBody>
      </p:sp>
      <p:pic>
        <p:nvPicPr>
          <p:cNvPr id="13" name="Graphic 6" descr="Classroom">
            <a:extLst>
              <a:ext uri="{FF2B5EF4-FFF2-40B4-BE49-F238E27FC236}">
                <a16:creationId xmlns:a16="http://schemas.microsoft.com/office/drawing/2014/main" id="{93177617-2BA2-D13C-B63B-6B7EF2E055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064" y="1131152"/>
            <a:ext cx="4593715" cy="4593715"/>
          </a:xfrm>
          <a:prstGeom prst="rect">
            <a:avLst/>
          </a:prstGeom>
        </p:spPr>
      </p:pic>
      <p:sp>
        <p:nvSpPr>
          <p:cNvPr id="3" name="Content Placeholder 2">
            <a:extLst>
              <a:ext uri="{FF2B5EF4-FFF2-40B4-BE49-F238E27FC236}">
                <a16:creationId xmlns:a16="http://schemas.microsoft.com/office/drawing/2014/main" id="{FE7E53E3-9566-A9F1-A0ED-FFAB34A874EE}"/>
              </a:ext>
            </a:extLst>
          </p:cNvPr>
          <p:cNvSpPr>
            <a:spLocks noGrp="1"/>
          </p:cNvSpPr>
          <p:nvPr>
            <p:ph idx="1"/>
          </p:nvPr>
        </p:nvSpPr>
        <p:spPr>
          <a:xfrm>
            <a:off x="6106703" y="1131152"/>
            <a:ext cx="5364444" cy="4964848"/>
          </a:xfrm>
        </p:spPr>
        <p:txBody>
          <a:bodyPr>
            <a:normAutofit/>
          </a:bodyPr>
          <a:lstStyle/>
          <a:p>
            <a:r>
              <a:rPr lang="en-US" sz="1300" dirty="0"/>
              <a:t>Extra Time on Exams and/ or Testing in with Reduced Distractions ( 1 ½  or double time)</a:t>
            </a:r>
          </a:p>
          <a:p>
            <a:r>
              <a:rPr lang="en-US" sz="1300" dirty="0"/>
              <a:t>Preferential Seating/ Reserved Seating/ Furniture</a:t>
            </a:r>
          </a:p>
          <a:p>
            <a:r>
              <a:rPr lang="en-US" sz="1300" dirty="0"/>
              <a:t>Hearing Amplification device/ teacher use microphone</a:t>
            </a:r>
          </a:p>
          <a:p>
            <a:r>
              <a:rPr lang="en-US" sz="1300" dirty="0"/>
              <a:t>Sign language interpreter/ captioning</a:t>
            </a:r>
          </a:p>
          <a:p>
            <a:r>
              <a:rPr lang="en-US" sz="1300" dirty="0"/>
              <a:t>Notetaker/ and/ or Audio Record Lectures</a:t>
            </a:r>
          </a:p>
          <a:p>
            <a:pPr marL="1371400" lvl="5" indent="0">
              <a:spcBef>
                <a:spcPct val="0"/>
              </a:spcBef>
              <a:buNone/>
            </a:pPr>
            <a:endParaRPr lang="en-US" sz="1300" dirty="0"/>
          </a:p>
          <a:p>
            <a:pPr marL="1371400" lvl="5" indent="0">
              <a:spcBef>
                <a:spcPct val="0"/>
              </a:spcBef>
              <a:buNone/>
            </a:pPr>
            <a:endParaRPr lang="en-US" sz="1300" dirty="0">
              <a:latin typeface="+mj-lt"/>
              <a:ea typeface="+mj-ea"/>
              <a:cs typeface="+mj-cs"/>
            </a:endParaRPr>
          </a:p>
          <a:p>
            <a:pPr marL="1371400" lvl="5" indent="0">
              <a:spcBef>
                <a:spcPct val="0"/>
              </a:spcBef>
              <a:buNone/>
            </a:pPr>
            <a:r>
              <a:rPr lang="en-US" sz="1800" b="1" dirty="0">
                <a:latin typeface="+mj-lt"/>
                <a:ea typeface="+mj-ea"/>
                <a:cs typeface="+mj-cs"/>
              </a:rPr>
              <a:t>Accommodations that require additional interactive process</a:t>
            </a:r>
          </a:p>
          <a:p>
            <a:r>
              <a:rPr lang="en-US" sz="1300" dirty="0"/>
              <a:t>Extra Time on Assignments</a:t>
            </a:r>
          </a:p>
          <a:p>
            <a:r>
              <a:rPr lang="en-US" sz="1300" dirty="0"/>
              <a:t>Flexibility with attendance policy</a:t>
            </a:r>
          </a:p>
          <a:p>
            <a:r>
              <a:rPr lang="en-US" sz="1300" dirty="0"/>
              <a:t>Replacement of specific assignment with another</a:t>
            </a:r>
          </a:p>
          <a:p>
            <a:r>
              <a:rPr lang="en-US" sz="1300" dirty="0"/>
              <a:t>Aide in class</a:t>
            </a:r>
          </a:p>
          <a:p>
            <a:r>
              <a:rPr lang="en-US" sz="1300" dirty="0"/>
              <a:t>Course waiver and substitutions</a:t>
            </a:r>
          </a:p>
          <a:p>
            <a:endParaRPr lang="en-US" sz="1300" dirty="0"/>
          </a:p>
          <a:p>
            <a:endParaRPr lang="en-US" sz="1300" dirty="0"/>
          </a:p>
          <a:p>
            <a:endParaRPr lang="en-US" sz="1300" dirty="0"/>
          </a:p>
        </p:txBody>
      </p:sp>
    </p:spTree>
    <p:extLst>
      <p:ext uri="{BB962C8B-B14F-4D97-AF65-F5344CB8AC3E}">
        <p14:creationId xmlns:p14="http://schemas.microsoft.com/office/powerpoint/2010/main" val="15229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44BD1-F165-60C1-AA5E-768DEF0F5102}"/>
              </a:ext>
              <a:ext uri="{C183D7F6-B498-43B3-948B-1728B52AA6E4}">
                <adec:decorative xmlns:adec="http://schemas.microsoft.com/office/drawing/2017/decorative" val="1"/>
              </a:ext>
            </a:extLst>
          </p:cNvPr>
          <p:cNvPicPr>
            <a:picLocks noChangeAspect="1"/>
          </p:cNvPicPr>
          <p:nvPr/>
        </p:nvPicPr>
        <p:blipFill rotWithShape="1">
          <a:blip r:embed="rId3"/>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57AC3B-63D5-4181-AD35-0D051F7C8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E0585D7-9B56-A023-5AFE-26A275D493A4}"/>
              </a:ext>
            </a:extLst>
          </p:cNvPr>
          <p:cNvSpPr>
            <a:spLocks noGrp="1"/>
          </p:cNvSpPr>
          <p:nvPr>
            <p:ph type="title" idx="4294967295"/>
          </p:nvPr>
        </p:nvSpPr>
        <p:spPr/>
        <p:txBody>
          <a:bodyPr/>
          <a:lstStyle/>
          <a:p>
            <a:pPr rtl="0" eaLnBrk="1" latinLnBrk="0" hangingPunct="1"/>
            <a:r>
              <a:rPr lang="en-US" sz="1200" kern="1200" dirty="0">
                <a:solidFill>
                  <a:srgbClr val="000000"/>
                </a:solidFill>
                <a:effectLst/>
                <a:latin typeface="Calibri" panose="020F0502020204030204" pitchFamily="34" charset="0"/>
                <a:ea typeface="+mn-ea"/>
                <a:cs typeface="+mn-cs"/>
              </a:rPr>
              <a:t>A</a:t>
            </a:r>
            <a:r>
              <a:rPr lang="en-US" sz="1200" kern="1200" baseline="0" dirty="0">
                <a:solidFill>
                  <a:srgbClr val="000000"/>
                </a:solidFill>
                <a:effectLst/>
                <a:latin typeface="Calibri" panose="020F0502020204030204" pitchFamily="34" charset="0"/>
                <a:ea typeface="+mn-ea"/>
                <a:cs typeface="+mn-cs"/>
              </a:rPr>
              <a:t> screen shot of the current </a:t>
            </a:r>
            <a:endParaRPr lang="en-US" dirty="0">
              <a:effectLst/>
            </a:endParaRPr>
          </a:p>
          <a:p>
            <a:pPr rtl="0" eaLnBrk="1" latinLnBrk="0" hangingPunct="1"/>
            <a:r>
              <a:rPr lang="en-US" sz="1200" kern="1200" baseline="0" dirty="0">
                <a:solidFill>
                  <a:srgbClr val="000000"/>
                </a:solidFill>
                <a:effectLst/>
                <a:latin typeface="Calibri" panose="020F0502020204030204" pitchFamily="34" charset="0"/>
                <a:ea typeface="+mn-ea"/>
                <a:cs typeface="+mn-cs"/>
              </a:rPr>
              <a:t>Testing Accommodation Request form available on the DSPS website</a:t>
            </a:r>
            <a:endParaRPr lang="en-US" dirty="0">
              <a:effectLst/>
            </a:endParaRPr>
          </a:p>
          <a:p>
            <a:endParaRPr lang="en-US" dirty="0"/>
          </a:p>
        </p:txBody>
      </p:sp>
    </p:spTree>
    <p:extLst>
      <p:ext uri="{BB962C8B-B14F-4D97-AF65-F5344CB8AC3E}">
        <p14:creationId xmlns:p14="http://schemas.microsoft.com/office/powerpoint/2010/main" val="348130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2F1B-2B98-1CF2-1620-BF629202A59C}"/>
              </a:ext>
            </a:extLst>
          </p:cNvPr>
          <p:cNvSpPr>
            <a:spLocks noGrp="1"/>
          </p:cNvSpPr>
          <p:nvPr>
            <p:ph type="title"/>
          </p:nvPr>
        </p:nvSpPr>
        <p:spPr/>
        <p:txBody>
          <a:bodyPr>
            <a:normAutofit/>
          </a:bodyPr>
          <a:lstStyle/>
          <a:p>
            <a:r>
              <a:rPr lang="en-US" sz="2800" b="1" dirty="0">
                <a:latin typeface="Arial Nova Cond" panose="020B0506020202020204" pitchFamily="34" charset="0"/>
              </a:rPr>
              <a:t>Important Terms To Know- Interactive Process</a:t>
            </a:r>
          </a:p>
        </p:txBody>
      </p:sp>
      <p:sp>
        <p:nvSpPr>
          <p:cNvPr id="3" name="Content Placeholder 2">
            <a:extLst>
              <a:ext uri="{FF2B5EF4-FFF2-40B4-BE49-F238E27FC236}">
                <a16:creationId xmlns:a16="http://schemas.microsoft.com/office/drawing/2014/main" id="{A5154891-87AB-8DC4-E002-0777D73628C5}"/>
              </a:ext>
            </a:extLst>
          </p:cNvPr>
          <p:cNvSpPr>
            <a:spLocks noGrp="1"/>
          </p:cNvSpPr>
          <p:nvPr>
            <p:ph sz="half" idx="1"/>
          </p:nvPr>
        </p:nvSpPr>
        <p:spPr/>
        <p:txBody>
          <a:bodyPr>
            <a:normAutofit fontScale="92500" lnSpcReduction="10000"/>
          </a:bodyPr>
          <a:lstStyle/>
          <a:p>
            <a:pPr marL="45720" indent="0">
              <a:buNone/>
            </a:pPr>
            <a:r>
              <a:rPr lang="en-US" b="1" dirty="0">
                <a:latin typeface="Arial Nova Cond" panose="020B0506020202020204" pitchFamily="34" charset="0"/>
              </a:rPr>
              <a:t>Interactive Process</a:t>
            </a:r>
          </a:p>
          <a:p>
            <a:pPr marL="45720" indent="0">
              <a:buNone/>
            </a:pPr>
            <a:r>
              <a:rPr lang="en-US" b="0" i="0" dirty="0">
                <a:solidFill>
                  <a:srgbClr val="2E2E2E"/>
                </a:solidFill>
                <a:effectLst/>
                <a:latin typeface="Arial Nova Cond" panose="020B0506020202020204" pitchFamily="34" charset="0"/>
              </a:rPr>
              <a:t>The ADA and Title 5 require that DSPS certificated staff engages in the ‘interactive process” as part of the development of an Academic Accommodation Plan (AAP) to determine the most appropriate accommodations for the student. </a:t>
            </a:r>
          </a:p>
          <a:p>
            <a:pPr marL="45720" indent="0">
              <a:buNone/>
            </a:pPr>
            <a:r>
              <a:rPr lang="en-US" b="0" i="0" dirty="0">
                <a:solidFill>
                  <a:srgbClr val="2E2E2E"/>
                </a:solidFill>
                <a:effectLst/>
                <a:latin typeface="Arial Nova Cond" panose="020B0506020202020204" pitchFamily="34" charset="0"/>
              </a:rPr>
              <a:t>The interactive process requires communication and good-faith exploration between DSPS and individual students. The shared goal is to identify appropriate academic adjustments and/or auxiliary aids or services that facilitate equal access to the educational process.</a:t>
            </a:r>
            <a:endParaRPr lang="en-US" dirty="0">
              <a:latin typeface="Arial Nova Cond" panose="020B0506020202020204" pitchFamily="34" charset="0"/>
            </a:endParaRPr>
          </a:p>
        </p:txBody>
      </p:sp>
      <p:sp>
        <p:nvSpPr>
          <p:cNvPr id="4" name="Content Placeholder 3">
            <a:extLst>
              <a:ext uri="{FF2B5EF4-FFF2-40B4-BE49-F238E27FC236}">
                <a16:creationId xmlns:a16="http://schemas.microsoft.com/office/drawing/2014/main" id="{1BF88A58-0B88-87EF-A397-12EBA1DBB167}"/>
              </a:ext>
            </a:extLst>
          </p:cNvPr>
          <p:cNvSpPr>
            <a:spLocks noGrp="1"/>
          </p:cNvSpPr>
          <p:nvPr>
            <p:ph sz="half" idx="2"/>
          </p:nvPr>
        </p:nvSpPr>
        <p:spPr/>
        <p:txBody>
          <a:bodyPr>
            <a:normAutofit fontScale="92500" lnSpcReduction="10000"/>
          </a:bodyPr>
          <a:lstStyle/>
          <a:p>
            <a:pPr marL="45720" indent="0">
              <a:buNone/>
            </a:pPr>
            <a:r>
              <a:rPr lang="en-US" b="1" dirty="0">
                <a:latin typeface="Arial Nova Cond" panose="020B0506020202020204" pitchFamily="34" charset="0"/>
              </a:rPr>
              <a:t>Instructor Role in the Interactive Process</a:t>
            </a:r>
          </a:p>
          <a:p>
            <a:pPr marL="45720" indent="0">
              <a:buNone/>
            </a:pPr>
            <a:r>
              <a:rPr lang="en-US" i="0" dirty="0">
                <a:solidFill>
                  <a:srgbClr val="2E2E2E"/>
                </a:solidFill>
                <a:effectLst/>
                <a:latin typeface="Arial Nova Cond" panose="020B0506020202020204" pitchFamily="34" charset="0"/>
              </a:rPr>
              <a:t>The instructor’s role in the interactive process </a:t>
            </a:r>
            <a:r>
              <a:rPr lang="en-US" b="0" i="0" dirty="0">
                <a:solidFill>
                  <a:srgbClr val="2E2E2E"/>
                </a:solidFill>
                <a:effectLst/>
                <a:latin typeface="Arial Nova Cond" panose="020B0506020202020204" pitchFamily="34" charset="0"/>
              </a:rPr>
              <a:t>is to share their knowledge of the essential elements of the course or program. </a:t>
            </a:r>
          </a:p>
          <a:p>
            <a:pPr marL="45720" indent="0">
              <a:buNone/>
            </a:pPr>
            <a:r>
              <a:rPr lang="en-US" b="0" i="0" dirty="0">
                <a:solidFill>
                  <a:srgbClr val="2E2E2E"/>
                </a:solidFill>
                <a:effectLst/>
                <a:latin typeface="Arial Nova Cond" panose="020B0506020202020204" pitchFamily="34" charset="0"/>
              </a:rPr>
              <a:t>It is also the instructor’s role to contact the DSPS if they believe that the recommended academic accommodation may compromise the essential requirements of a course/program or constitute a </a:t>
            </a:r>
            <a:r>
              <a:rPr lang="en-US" b="1" u="sng" dirty="0">
                <a:latin typeface="Arial Nova Cond" panose="020B0506020202020204" pitchFamily="34" charset="0"/>
              </a:rPr>
              <a:t>fundamental alteration </a:t>
            </a:r>
            <a:r>
              <a:rPr lang="en-US" b="0" i="0" dirty="0">
                <a:solidFill>
                  <a:srgbClr val="2E2E2E"/>
                </a:solidFill>
                <a:effectLst/>
                <a:latin typeface="Arial Nova Cond" panose="020B0506020202020204" pitchFamily="34" charset="0"/>
              </a:rPr>
              <a:t>to a course/program. </a:t>
            </a:r>
          </a:p>
          <a:p>
            <a:pPr marL="45720" indent="0">
              <a:buNone/>
            </a:pPr>
            <a:r>
              <a:rPr lang="en-US" b="0" i="0" dirty="0">
                <a:solidFill>
                  <a:srgbClr val="2E2E2E"/>
                </a:solidFill>
                <a:effectLst/>
                <a:latin typeface="Arial Nova Cond" panose="020B0506020202020204" pitchFamily="34" charset="0"/>
              </a:rPr>
              <a:t>This determination usually involves your department chairperson or dean. </a:t>
            </a:r>
            <a:endParaRPr lang="en-US" dirty="0">
              <a:latin typeface="Arial Nova Cond" panose="020B0506020202020204" pitchFamily="34" charset="0"/>
            </a:endParaRPr>
          </a:p>
        </p:txBody>
      </p:sp>
    </p:spTree>
    <p:extLst>
      <p:ext uri="{BB962C8B-B14F-4D97-AF65-F5344CB8AC3E}">
        <p14:creationId xmlns:p14="http://schemas.microsoft.com/office/powerpoint/2010/main" val="267747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27B6-5903-6317-D2E2-882646AE3B76}"/>
              </a:ext>
            </a:extLst>
          </p:cNvPr>
          <p:cNvSpPr>
            <a:spLocks noGrp="1"/>
          </p:cNvSpPr>
          <p:nvPr>
            <p:ph type="title"/>
          </p:nvPr>
        </p:nvSpPr>
        <p:spPr/>
        <p:txBody>
          <a:bodyPr>
            <a:normAutofit/>
          </a:bodyPr>
          <a:lstStyle/>
          <a:p>
            <a:r>
              <a:rPr lang="en-US" sz="2800" b="1" dirty="0">
                <a:latin typeface="Arial Nova Cond" panose="020B0506020202020204" pitchFamily="34" charset="0"/>
              </a:rPr>
              <a:t>Important Terms To Know- Fundamental Alteration</a:t>
            </a:r>
            <a:endParaRPr lang="en-US" sz="2800" b="1" dirty="0"/>
          </a:p>
        </p:txBody>
      </p:sp>
      <p:sp>
        <p:nvSpPr>
          <p:cNvPr id="3" name="Content Placeholder 2">
            <a:extLst>
              <a:ext uri="{FF2B5EF4-FFF2-40B4-BE49-F238E27FC236}">
                <a16:creationId xmlns:a16="http://schemas.microsoft.com/office/drawing/2014/main" id="{B4E82DDF-1FEE-FEB5-2F1A-455964F69C41}"/>
              </a:ext>
            </a:extLst>
          </p:cNvPr>
          <p:cNvSpPr>
            <a:spLocks noGrp="1"/>
          </p:cNvSpPr>
          <p:nvPr>
            <p:ph sz="half" idx="1"/>
          </p:nvPr>
        </p:nvSpPr>
        <p:spPr/>
        <p:txBody>
          <a:bodyPr>
            <a:normAutofit fontScale="77500" lnSpcReduction="20000"/>
          </a:bodyPr>
          <a:lstStyle/>
          <a:p>
            <a:pPr marL="45720" indent="0">
              <a:buNone/>
            </a:pPr>
            <a:r>
              <a:rPr lang="en-US" sz="3400" b="1" dirty="0">
                <a:latin typeface="Arial Nova Cond" panose="020B0506020202020204" pitchFamily="34" charset="0"/>
              </a:rPr>
              <a:t>Fundamental Alteration</a:t>
            </a:r>
          </a:p>
          <a:p>
            <a:pPr marL="45720" indent="0">
              <a:buNone/>
            </a:pPr>
            <a:r>
              <a:rPr lang="en-US" sz="2600" dirty="0">
                <a:latin typeface="Arial Nova Cond" panose="020B0506020202020204" pitchFamily="34" charset="0"/>
              </a:rPr>
              <a:t>A change to a college course or program that is </a:t>
            </a:r>
            <a:r>
              <a:rPr lang="en-US" sz="2600" b="1" u="sng" dirty="0">
                <a:latin typeface="Arial Nova Cond" panose="020B0506020202020204" pitchFamily="34" charset="0"/>
              </a:rPr>
              <a:t>so significant </a:t>
            </a:r>
            <a:r>
              <a:rPr lang="en-US" sz="2600" dirty="0">
                <a:latin typeface="Arial Nova Cond" panose="020B0506020202020204" pitchFamily="34" charset="0"/>
              </a:rPr>
              <a:t>that it alters the essential nature of learning outcome, class or program. (removing/ waiving acquisition of a skill that is considered essential or is directly related to the health and safety of others. Excusing or waiving requirements directly related to licensing requirements) </a:t>
            </a:r>
          </a:p>
          <a:p>
            <a:pPr marL="45720" indent="0">
              <a:buNone/>
            </a:pPr>
            <a:endParaRPr lang="en-US" sz="2600" b="0" i="0" dirty="0">
              <a:solidFill>
                <a:srgbClr val="333333"/>
              </a:solidFill>
              <a:effectLst/>
              <a:latin typeface="Arial Nova Cond" panose="020B0506020202020204" pitchFamily="34" charset="0"/>
            </a:endParaRPr>
          </a:p>
          <a:p>
            <a:pPr marL="45720" indent="0">
              <a:buNone/>
            </a:pPr>
            <a:r>
              <a:rPr lang="en-US" sz="2600" dirty="0">
                <a:latin typeface="Arial Nova Cond" panose="020B0506020202020204" pitchFamily="34" charset="0"/>
              </a:rPr>
              <a:t>The Office for Civil Rights has provided guidance in determining if an accommodation request constitutes a fundamental alteration.</a:t>
            </a:r>
          </a:p>
          <a:p>
            <a:pPr marL="45720" indent="0">
              <a:buNone/>
            </a:pPr>
            <a:endParaRPr lang="en-US" sz="2400" dirty="0">
              <a:latin typeface="Arial Nova Cond" panose="020B0506020202020204" pitchFamily="34" charset="0"/>
            </a:endParaRPr>
          </a:p>
        </p:txBody>
      </p:sp>
      <p:sp>
        <p:nvSpPr>
          <p:cNvPr id="4" name="Content Placeholder 3">
            <a:extLst>
              <a:ext uri="{FF2B5EF4-FFF2-40B4-BE49-F238E27FC236}">
                <a16:creationId xmlns:a16="http://schemas.microsoft.com/office/drawing/2014/main" id="{984F5845-CC5D-84BD-F19C-AB6118024BDE}"/>
              </a:ext>
            </a:extLst>
          </p:cNvPr>
          <p:cNvSpPr>
            <a:spLocks noGrp="1"/>
          </p:cNvSpPr>
          <p:nvPr>
            <p:ph sz="half" idx="2"/>
          </p:nvPr>
        </p:nvSpPr>
        <p:spPr>
          <a:xfrm>
            <a:off x="6267612" y="1696279"/>
            <a:ext cx="4754880" cy="4384482"/>
          </a:xfrm>
        </p:spPr>
        <p:txBody>
          <a:bodyPr>
            <a:normAutofit fontScale="77500" lnSpcReduction="20000"/>
          </a:bodyPr>
          <a:lstStyle/>
          <a:p>
            <a:pPr marL="45720" indent="0">
              <a:buNone/>
            </a:pPr>
            <a:r>
              <a:rPr lang="en-US" sz="2600" u="sng" dirty="0">
                <a:latin typeface="Arial Nova Cond" panose="020B0506020202020204" pitchFamily="34" charset="0"/>
              </a:rPr>
              <a:t>Decision should be made:</a:t>
            </a:r>
          </a:p>
          <a:p>
            <a:pPr marL="45720" indent="0">
              <a:buNone/>
            </a:pPr>
            <a:r>
              <a:rPr lang="en-US" sz="2600" dirty="0">
                <a:latin typeface="Arial Nova Cond" panose="020B0506020202020204" pitchFamily="34" charset="0"/>
              </a:rPr>
              <a:t>In coordination with DSPS, through a meaningful, informed, interactive and collaborative process on a case-by-case basis. </a:t>
            </a:r>
          </a:p>
          <a:p>
            <a:pPr marL="45720" indent="0">
              <a:buNone/>
            </a:pPr>
            <a:r>
              <a:rPr lang="en-US" sz="2600" dirty="0">
                <a:latin typeface="Arial Nova Cond" panose="020B0506020202020204" pitchFamily="34" charset="0"/>
              </a:rPr>
              <a:t>By a group of people who are trained, knowledgeable and experienced in the subject, course, field of study area.</a:t>
            </a:r>
          </a:p>
          <a:p>
            <a:pPr marL="45720" indent="0">
              <a:buNone/>
            </a:pPr>
            <a:r>
              <a:rPr lang="en-US" sz="2600" dirty="0">
                <a:latin typeface="Arial Nova Cond" panose="020B0506020202020204" pitchFamily="34" charset="0"/>
              </a:rPr>
              <a:t>After consideration of a series of alternatives as essential requirements.</a:t>
            </a:r>
          </a:p>
          <a:p>
            <a:pPr marL="45720" indent="0">
              <a:buNone/>
            </a:pPr>
            <a:r>
              <a:rPr lang="en-US" sz="2600" dirty="0">
                <a:latin typeface="Arial Nova Cond" panose="020B0506020202020204" pitchFamily="34" charset="0"/>
              </a:rPr>
              <a:t>With a careful, thoughtful and rational review of the academic program and its requirements.</a:t>
            </a:r>
          </a:p>
          <a:p>
            <a:pPr marL="45720" indent="0">
              <a:buNone/>
            </a:pPr>
            <a:r>
              <a:rPr lang="en-US" sz="2600" dirty="0">
                <a:latin typeface="Arial Nova Cond" panose="020B0506020202020204" pitchFamily="34" charset="0"/>
              </a:rPr>
              <a:t>While considering a specific student. </a:t>
            </a:r>
          </a:p>
          <a:p>
            <a:pPr marL="45720" indent="0">
              <a:buNone/>
            </a:pPr>
            <a:endParaRPr lang="en-US" b="1" dirty="0">
              <a:latin typeface="Arial Nova Cond" panose="020B0506020202020204" pitchFamily="34" charset="0"/>
            </a:endParaRPr>
          </a:p>
          <a:p>
            <a:pPr marL="45720" indent="0">
              <a:buNone/>
            </a:pPr>
            <a:endParaRPr lang="en-US" b="1" dirty="0">
              <a:latin typeface="Arial Nova Cond" panose="020B0506020202020204" pitchFamily="34" charset="0"/>
            </a:endParaRPr>
          </a:p>
        </p:txBody>
      </p:sp>
    </p:spTree>
    <p:extLst>
      <p:ext uri="{BB962C8B-B14F-4D97-AF65-F5344CB8AC3E}">
        <p14:creationId xmlns:p14="http://schemas.microsoft.com/office/powerpoint/2010/main" val="173779815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561</TotalTime>
  <Words>1703</Words>
  <Application>Microsoft Office PowerPoint</Application>
  <PresentationFormat>Widescreen</PresentationFormat>
  <Paragraphs>146</Paragraphs>
  <Slides>19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Arial Nova Cond</vt:lpstr>
      <vt:lpstr>Calibri</vt:lpstr>
      <vt:lpstr>Corbel</vt:lpstr>
      <vt:lpstr>Lato</vt:lpstr>
      <vt:lpstr>nunito sans</vt:lpstr>
      <vt:lpstr>Roboto</vt:lpstr>
      <vt:lpstr>Basis</vt:lpstr>
      <vt:lpstr>DSPS 101: Accommodations, UDL and Accessibility.</vt:lpstr>
      <vt:lpstr>DSPS Role at CCSF  Determine educational accommodations for students who request services based on disability information provided and interactive process  Advise college community on accommodations, fundamental alteration and accessibility matters.  Share responsibility for providing accessible educational environment to students in collaboration with administration, instructors and classified   Provide accessibility tools and training to students    </vt:lpstr>
      <vt:lpstr>Different Populations and Implications</vt:lpstr>
      <vt:lpstr>Disclosure, Nondisclosure and Confidentiality  * Not all students with disabilities will want to register with DSPS.   * DSPS registration is voluntary.  * Student disclosing disability to faculty/staff = student disclosing to the institution.    * If they don't disclose, don't assume, even if its obvious.   * Never identify a student as a DSPS student in public or in class   * Rather than assuming students may benefit from specific services, provide general information about available services in the syllabus, on Canvas and in first class meeting.   TAKEAWAY: Unless disclosed and accommodation is requested, focus should be general provision of information.   </vt:lpstr>
      <vt:lpstr>DSPS Process Overview  This process takes one meeting if student has medical / disability information already. It may take longer if they do not.  </vt:lpstr>
      <vt:lpstr>Typical Accommodations  </vt:lpstr>
      <vt:lpstr>A screen shot of the current  Testing Accommodation Request form available on the DSPS website </vt:lpstr>
      <vt:lpstr>Important Terms To Know- Interactive Process</vt:lpstr>
      <vt:lpstr>Important Terms To Know- Fundamental Alteration</vt:lpstr>
      <vt:lpstr>Vignettes to Discuss</vt:lpstr>
      <vt:lpstr>Accommodations    vs.  Accessibility and Universal Design</vt:lpstr>
      <vt:lpstr>Accessibility and UDL focus on inclusive educational practices.   Ensuring all students (including those with disabilities) have access to content, while providing multiple options to acquire information are key to student success.   </vt:lpstr>
      <vt:lpstr>Assessing for Accessibility </vt:lpstr>
      <vt:lpstr>The UDL Lens of Access, Engage and Express TM </vt:lpstr>
      <vt:lpstr>Examples of UDL in online class</vt:lpstr>
      <vt:lpstr>LEARN MORE ABOUT UDL </vt:lpstr>
      <vt:lpstr>DSPS Website Updates</vt:lpstr>
      <vt:lpstr>Introducing - Simplicity</vt:lpstr>
      <vt:lpstr>Q &amp; A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 Shvarts</dc:creator>
  <cp:lastModifiedBy>JC O'Donnell</cp:lastModifiedBy>
  <cp:revision>22</cp:revision>
  <dcterms:created xsi:type="dcterms:W3CDTF">2022-07-07T21:42:01Z</dcterms:created>
  <dcterms:modified xsi:type="dcterms:W3CDTF">2022-10-04T18:39:10Z</dcterms:modified>
</cp:coreProperties>
</file>