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embeddedFontLst>
    <p:embeddedFont>
      <p:font typeface="Proxima Nova" panose="020B0604020202020204"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1403266248d_0_1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1403266248d_0_1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1403266248d_0_1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1403266248d_0_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1403266248d_0_15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1403266248d_0_1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403266248d_0_16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1403266248d_0_1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403266248d_0_1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1403266248d_0_1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143aa2f251a_7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143aa2f251a_7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1403266248d_0_1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1403266248d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403266248d_0_1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403266248d_0_1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1403266248d_0_1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1403266248d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1403266248d_0_1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1403266248d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403266248d_0_1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1403266248d_0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403266248d_0_13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1403266248d_0_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1403266248d_0_1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1403266248d_0_1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403266248d_0_1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1403266248d_0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0" y="2998150"/>
            <a:ext cx="9144000" cy="0"/>
          </a:xfrm>
          <a:prstGeom prst="straightConnector1">
            <a:avLst/>
          </a:prstGeom>
          <a:noFill/>
          <a:ln w="19050" cap="flat" cmpd="sng">
            <a:solidFill>
              <a:srgbClr val="E11B1A"/>
            </a:solidFill>
            <a:prstDash val="solid"/>
            <a:round/>
            <a:headEnd type="none" w="sm" len="sm"/>
            <a:tailEnd type="none" w="sm" len="sm"/>
          </a:ln>
        </p:spPr>
      </p:cxnSp>
      <p:sp>
        <p:nvSpPr>
          <p:cNvPr id="11" name="Google Shape;11;p2"/>
          <p:cNvSpPr txBox="1">
            <a:spLocks noGrp="1"/>
          </p:cNvSpPr>
          <p:nvPr>
            <p:ph type="ctrTitle"/>
          </p:nvPr>
        </p:nvSpPr>
        <p:spPr>
          <a:xfrm>
            <a:off x="510450" y="1257300"/>
            <a:ext cx="8123100" cy="15885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2" name="Google Shape;12;p2"/>
          <p:cNvSpPr txBox="1">
            <a:spLocks noGrp="1"/>
          </p:cNvSpPr>
          <p:nvPr>
            <p:ph type="subTitle" idx="1"/>
          </p:nvPr>
        </p:nvSpPr>
        <p:spPr>
          <a:xfrm>
            <a:off x="510450" y="3182313"/>
            <a:ext cx="8123100" cy="630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p:nvPr/>
        </p:nvSpPr>
        <p:spPr>
          <a:xfrm>
            <a:off x="0" y="5045700"/>
            <a:ext cx="9144000" cy="97800"/>
          </a:xfrm>
          <a:prstGeom prst="rect">
            <a:avLst/>
          </a:prstGeom>
          <a:solidFill>
            <a:srgbClr val="E11B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11"/>
          <p:cNvSpPr txBox="1">
            <a:spLocks noGrp="1"/>
          </p:cNvSpPr>
          <p:nvPr>
            <p:ph type="title" hasCustomPrompt="1"/>
          </p:nvPr>
        </p:nvSpPr>
        <p:spPr>
          <a:xfrm>
            <a:off x="311700" y="991475"/>
            <a:ext cx="8520600" cy="19179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14000"/>
              <a:buNone/>
              <a:defRPr sz="14000" b="1"/>
            </a:lvl1pPr>
            <a:lvl2pPr lvl="1" algn="ctr">
              <a:spcBef>
                <a:spcPts val="0"/>
              </a:spcBef>
              <a:spcAft>
                <a:spcPts val="0"/>
              </a:spcAft>
              <a:buSzPts val="14000"/>
              <a:buNone/>
              <a:defRPr sz="14000" b="1"/>
            </a:lvl2pPr>
            <a:lvl3pPr lvl="2" algn="ctr">
              <a:spcBef>
                <a:spcPts val="0"/>
              </a:spcBef>
              <a:spcAft>
                <a:spcPts val="0"/>
              </a:spcAft>
              <a:buSzPts val="14000"/>
              <a:buNone/>
              <a:defRPr sz="14000" b="1"/>
            </a:lvl3pPr>
            <a:lvl4pPr lvl="3" algn="ctr">
              <a:spcBef>
                <a:spcPts val="0"/>
              </a:spcBef>
              <a:spcAft>
                <a:spcPts val="0"/>
              </a:spcAft>
              <a:buSzPts val="14000"/>
              <a:buNone/>
              <a:defRPr sz="14000" b="1"/>
            </a:lvl4pPr>
            <a:lvl5pPr lvl="4" algn="ctr">
              <a:spcBef>
                <a:spcPts val="0"/>
              </a:spcBef>
              <a:spcAft>
                <a:spcPts val="0"/>
              </a:spcAft>
              <a:buSzPts val="14000"/>
              <a:buNone/>
              <a:defRPr sz="14000" b="1"/>
            </a:lvl5pPr>
            <a:lvl6pPr lvl="5" algn="ctr">
              <a:spcBef>
                <a:spcPts val="0"/>
              </a:spcBef>
              <a:spcAft>
                <a:spcPts val="0"/>
              </a:spcAft>
              <a:buSzPts val="14000"/>
              <a:buNone/>
              <a:defRPr sz="14000" b="1"/>
            </a:lvl6pPr>
            <a:lvl7pPr lvl="6" algn="ctr">
              <a:spcBef>
                <a:spcPts val="0"/>
              </a:spcBef>
              <a:spcAft>
                <a:spcPts val="0"/>
              </a:spcAft>
              <a:buSzPts val="14000"/>
              <a:buNone/>
              <a:defRPr sz="14000" b="1"/>
            </a:lvl7pPr>
            <a:lvl8pPr lvl="7" algn="ctr">
              <a:spcBef>
                <a:spcPts val="0"/>
              </a:spcBef>
              <a:spcAft>
                <a:spcPts val="0"/>
              </a:spcAft>
              <a:buSzPts val="14000"/>
              <a:buNone/>
              <a:defRPr sz="14000" b="1"/>
            </a:lvl8pPr>
            <a:lvl9pPr lvl="8" algn="ctr">
              <a:spcBef>
                <a:spcPts val="0"/>
              </a:spcBef>
              <a:spcAft>
                <a:spcPts val="0"/>
              </a:spcAft>
              <a:buSzPts val="14000"/>
              <a:buNone/>
              <a:defRPr sz="14000" b="1"/>
            </a:lvl9pPr>
          </a:lstStyle>
          <a:p>
            <a:r>
              <a:t>xx%</a:t>
            </a:r>
          </a:p>
        </p:txBody>
      </p:sp>
      <p:sp>
        <p:nvSpPr>
          <p:cNvPr id="52" name="Google Shape;52;p11"/>
          <p:cNvSpPr txBox="1">
            <a:spLocks noGrp="1"/>
          </p:cNvSpPr>
          <p:nvPr>
            <p:ph type="body" idx="1"/>
          </p:nvPr>
        </p:nvSpPr>
        <p:spPr>
          <a:xfrm>
            <a:off x="311700" y="3071300"/>
            <a:ext cx="8520600" cy="901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3" name="Google Shape;53;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cxnSp>
        <p:nvCxnSpPr>
          <p:cNvPr id="15" name="Google Shape;15;p3"/>
          <p:cNvCxnSpPr/>
          <p:nvPr/>
        </p:nvCxnSpPr>
        <p:spPr>
          <a:xfrm>
            <a:off x="0" y="2998150"/>
            <a:ext cx="9144000" cy="0"/>
          </a:xfrm>
          <a:prstGeom prst="straightConnector1">
            <a:avLst/>
          </a:prstGeom>
          <a:noFill/>
          <a:ln w="19050" cap="flat" cmpd="sng">
            <a:solidFill>
              <a:srgbClr val="E11B1A"/>
            </a:solidFill>
            <a:prstDash val="solid"/>
            <a:round/>
            <a:headEnd type="none" w="sm" len="sm"/>
            <a:tailEnd type="none" w="sm" len="sm"/>
          </a:ln>
        </p:spPr>
      </p:cxnSp>
      <p:sp>
        <p:nvSpPr>
          <p:cNvPr id="16" name="Google Shape;16;p3"/>
          <p:cNvSpPr txBox="1">
            <a:spLocks noGrp="1"/>
          </p:cNvSpPr>
          <p:nvPr>
            <p:ph type="title"/>
          </p:nvPr>
        </p:nvSpPr>
        <p:spPr>
          <a:xfrm>
            <a:off x="510450" y="2057400"/>
            <a:ext cx="8123100" cy="7788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7" name="Google Shape;17;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rgbClr val="E11B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1" name="Google Shape;21;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2" name="Google Shape;22;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23" name="Google Shape;23;p4"/>
          <p:cNvPicPr preferRelativeResize="0"/>
          <p:nvPr/>
        </p:nvPicPr>
        <p:blipFill>
          <a:blip r:embed="rId2">
            <a:alphaModFix/>
          </a:blip>
          <a:stretch>
            <a:fillRect/>
          </a:stretch>
        </p:blipFill>
        <p:spPr>
          <a:xfrm>
            <a:off x="4244335" y="4302198"/>
            <a:ext cx="655325" cy="6553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6" name="Google Shape;26;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7" name="Google Shape;27;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8" name="Google Shape;28;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1" name="Google Shape;31;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5" name="Google Shape;35;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rgbClr val="E11B1A"/>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526350"/>
            <a:ext cx="57975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8" name="Google Shape;38;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75"/>
            <a:ext cx="4572000" cy="5143500"/>
          </a:xfrm>
          <a:prstGeom prst="rect">
            <a:avLst/>
          </a:prstGeom>
          <a:solidFill>
            <a:srgbClr val="E11B1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4495500"/>
            <a:ext cx="468300" cy="0"/>
          </a:xfrm>
          <a:prstGeom prst="straightConnector1">
            <a:avLst/>
          </a:prstGeom>
          <a:noFill/>
          <a:ln w="19050" cap="flat" cmpd="sng">
            <a:solidFill>
              <a:schemeClr val="lt2"/>
            </a:solidFill>
            <a:prstDash val="solid"/>
            <a:round/>
            <a:headEnd type="none" w="sm" len="sm"/>
            <a:tailEnd type="none" w="sm" len="sm"/>
          </a:ln>
        </p:spPr>
      </p:cxnSp>
      <p:sp>
        <p:nvSpPr>
          <p:cNvPr id="42" name="Google Shape;42;p9"/>
          <p:cNvSpPr txBox="1">
            <a:spLocks noGrp="1"/>
          </p:cNvSpPr>
          <p:nvPr>
            <p:ph type="title"/>
          </p:nvPr>
        </p:nvSpPr>
        <p:spPr>
          <a:xfrm>
            <a:off x="265500" y="1205825"/>
            <a:ext cx="4045200" cy="1509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4" name="Google Shape;4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45" name="Google Shape;45;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42368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100"/>
              <a:buNone/>
              <a:defRPr sz="2100"/>
            </a:lvl1pPr>
          </a:lstStyle>
          <a:p>
            <a:endParaRPr/>
          </a:p>
        </p:txBody>
      </p:sp>
      <p:sp>
        <p:nvSpPr>
          <p:cNvPr id="48" name="Google Shape;48;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pearmin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marL="914400" lvl="1"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marL="1371600" lvl="2"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marL="1828800" lvl="3"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marL="2286000" lvl="4"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marL="2743200" lvl="5"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marL="3200400" lvl="6"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marL="3657600" lvl="7"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marL="4114800" lvl="8"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3"/>
          <p:cNvSpPr txBox="1">
            <a:spLocks noGrp="1"/>
          </p:cNvSpPr>
          <p:nvPr>
            <p:ph type="ctrTitle"/>
          </p:nvPr>
        </p:nvSpPr>
        <p:spPr>
          <a:xfrm>
            <a:off x="510450" y="1257300"/>
            <a:ext cx="8123100" cy="15885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a:t>Class Cancellations</a:t>
            </a:r>
            <a:endParaRPr/>
          </a:p>
        </p:txBody>
      </p:sp>
      <p:sp>
        <p:nvSpPr>
          <p:cNvPr id="61" name="Google Shape;61;p13"/>
          <p:cNvSpPr txBox="1">
            <a:spLocks noGrp="1"/>
          </p:cNvSpPr>
          <p:nvPr>
            <p:ph type="subTitle" idx="1"/>
          </p:nvPr>
        </p:nvSpPr>
        <p:spPr>
          <a:xfrm>
            <a:off x="510450" y="3182313"/>
            <a:ext cx="8123100" cy="630000"/>
          </a:xfrm>
          <a:prstGeom prst="rect">
            <a:avLst/>
          </a:prstGeom>
        </p:spPr>
        <p:txBody>
          <a:bodyPr spcFirstLastPara="1" wrap="square" lIns="91425" tIns="91425" rIns="91425" bIns="91425" anchor="t" anchorCtr="0">
            <a:normAutofit fontScale="70000" lnSpcReduction="20000"/>
          </a:bodyPr>
          <a:lstStyle/>
          <a:p>
            <a:pPr marL="0" lvl="0" indent="0" algn="l" rtl="0">
              <a:spcBef>
                <a:spcPts val="0"/>
              </a:spcBef>
              <a:spcAft>
                <a:spcPts val="0"/>
              </a:spcAft>
              <a:buNone/>
            </a:pPr>
            <a:r>
              <a:rPr lang="en" sz="4800"/>
              <a:t>Challenges, Process and Suggestions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Suggested Process: Step 4</a:t>
            </a:r>
            <a:endParaRPr/>
          </a:p>
        </p:txBody>
      </p:sp>
      <p:sp>
        <p:nvSpPr>
          <p:cNvPr id="115" name="Google Shape;115;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By the next day</a:t>
            </a:r>
            <a:endParaRPr/>
          </a:p>
          <a:p>
            <a:pPr marL="457200" lvl="0" indent="-342900" algn="l" rtl="0">
              <a:spcBef>
                <a:spcPts val="1200"/>
              </a:spcBef>
              <a:spcAft>
                <a:spcPts val="0"/>
              </a:spcAft>
              <a:buSzPts val="1800"/>
              <a:buChar char="●"/>
            </a:pPr>
            <a:r>
              <a:rPr lang="en"/>
              <a:t>Counselors will receive a daily cumulative list of canceled classes.</a:t>
            </a:r>
            <a:endParaRPr/>
          </a:p>
          <a:p>
            <a:pPr marL="457200" lvl="0" indent="-342900" algn="l" rtl="0">
              <a:spcBef>
                <a:spcPts val="0"/>
              </a:spcBef>
              <a:spcAft>
                <a:spcPts val="0"/>
              </a:spcAft>
              <a:buSzPts val="1800"/>
              <a:buChar char="●"/>
            </a:pPr>
            <a:r>
              <a:rPr lang="en"/>
              <a:t>Counselors will receive a daily Under 20 report for the entire college so that they can support students in getting into classes</a:t>
            </a:r>
            <a:endParaRPr/>
          </a:p>
          <a:p>
            <a:pPr marL="914400" lvl="1" indent="-317500" algn="l" rtl="0">
              <a:spcBef>
                <a:spcPts val="0"/>
              </a:spcBef>
              <a:spcAft>
                <a:spcPts val="0"/>
              </a:spcAft>
              <a:buSzPts val="1400"/>
              <a:buChar char="○"/>
            </a:pPr>
            <a:r>
              <a:rPr lang="en"/>
              <a:t>Note: counselors are not responsible for contacting students; however, they need information so that they can support students once they have been contacted.</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Implementation (discussed with with Mandy Liang)</a:t>
            </a:r>
            <a:endParaRPr sz="1800">
              <a:solidFill>
                <a:schemeClr val="accent3"/>
              </a:solidFill>
            </a:endParaRPr>
          </a:p>
          <a:p>
            <a:pPr marL="0" lvl="0" indent="0" algn="l" rtl="0">
              <a:spcBef>
                <a:spcPts val="0"/>
              </a:spcBef>
              <a:spcAft>
                <a:spcPts val="0"/>
              </a:spcAft>
              <a:buNone/>
            </a:pPr>
            <a:endParaRPr/>
          </a:p>
        </p:txBody>
      </p:sp>
      <p:sp>
        <p:nvSpPr>
          <p:cNvPr id="121" name="Google Shape;121;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Counseling Chairs need to receive (developed in consultation with Mandy Liang)</a:t>
            </a:r>
            <a:endParaRPr/>
          </a:p>
          <a:p>
            <a:pPr marL="457200" lvl="0" indent="-342900" algn="l" rtl="0">
              <a:spcBef>
                <a:spcPts val="1200"/>
              </a:spcBef>
              <a:spcAft>
                <a:spcPts val="0"/>
              </a:spcAft>
              <a:buSzPts val="1800"/>
              <a:buChar char="●"/>
            </a:pPr>
            <a:r>
              <a:rPr lang="en"/>
              <a:t>Daily Under 20 reports for entire college</a:t>
            </a:r>
            <a:endParaRPr/>
          </a:p>
          <a:p>
            <a:pPr marL="457200" lvl="0" indent="-342900" algn="l" rtl="0">
              <a:spcBef>
                <a:spcPts val="0"/>
              </a:spcBef>
              <a:spcAft>
                <a:spcPts val="0"/>
              </a:spcAft>
              <a:buSzPts val="1800"/>
              <a:buChar char="●"/>
            </a:pPr>
            <a:r>
              <a:rPr lang="en"/>
              <a:t>Daily cumulative list of classes canceled</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Implementation</a:t>
            </a:r>
            <a:endParaRPr/>
          </a:p>
        </p:txBody>
      </p:sp>
      <p:sp>
        <p:nvSpPr>
          <p:cNvPr id="127" name="Google Shape;127;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Students need to be provided something akin to a radio button choice of whether to forward their CCSF email to a personal email or not. Choice needs to happen at two points:</a:t>
            </a:r>
            <a:endParaRPr/>
          </a:p>
          <a:p>
            <a:pPr marL="457200" lvl="0" indent="-342900" algn="l" rtl="0">
              <a:spcBef>
                <a:spcPts val="1200"/>
              </a:spcBef>
              <a:spcAft>
                <a:spcPts val="0"/>
              </a:spcAft>
              <a:buSzPts val="1800"/>
              <a:buChar char="●"/>
            </a:pPr>
            <a:r>
              <a:rPr lang="en"/>
              <a:t>Matriculation</a:t>
            </a:r>
            <a:endParaRPr/>
          </a:p>
          <a:p>
            <a:pPr marL="457200" lvl="0" indent="-342900" algn="l" rtl="0">
              <a:spcBef>
                <a:spcPts val="0"/>
              </a:spcBef>
              <a:spcAft>
                <a:spcPts val="0"/>
              </a:spcAft>
              <a:buSzPts val="1800"/>
              <a:buChar char="●"/>
            </a:pPr>
            <a:r>
              <a:rPr lang="en"/>
              <a:t>Registration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Implementation (discussed with Monika Liu)</a:t>
            </a:r>
            <a:endParaRPr/>
          </a:p>
        </p:txBody>
      </p:sp>
      <p:sp>
        <p:nvSpPr>
          <p:cNvPr id="133" name="Google Shape;133;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The automated email from A&amp;R when classes are canceled needs to different messaging, such as “Your Fall Schedule Has Changed”</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Implementation (requested by DCC President)</a:t>
            </a:r>
            <a:endParaRPr/>
          </a:p>
        </p:txBody>
      </p:sp>
      <p:sp>
        <p:nvSpPr>
          <p:cNvPr id="139" name="Google Shape;139;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Department Chairs need support with the following </a:t>
            </a:r>
            <a:endParaRPr/>
          </a:p>
          <a:p>
            <a:pPr marL="457200" lvl="0" indent="-342900" algn="l" rtl="0">
              <a:spcBef>
                <a:spcPts val="1200"/>
              </a:spcBef>
              <a:spcAft>
                <a:spcPts val="0"/>
              </a:spcAft>
              <a:buSzPts val="1800"/>
              <a:buChar char="●"/>
            </a:pPr>
            <a:r>
              <a:rPr lang="en"/>
              <a:t>How to pull class lists both before cancellation and after on Argos (instructions, training and tech support may be needed)</a:t>
            </a:r>
            <a:endParaRPr/>
          </a:p>
          <a:p>
            <a:pPr marL="457200" lvl="0" indent="-342900" algn="l" rtl="0">
              <a:spcBef>
                <a:spcPts val="0"/>
              </a:spcBef>
              <a:spcAft>
                <a:spcPts val="0"/>
              </a:spcAft>
              <a:buSzPts val="1800"/>
              <a:buChar char="●"/>
            </a:pPr>
            <a:r>
              <a:rPr lang="en"/>
              <a:t>Sending texts? (instructions, training and tech support may be needed)</a:t>
            </a:r>
            <a:endParaRPr/>
          </a:p>
          <a:p>
            <a:pPr marL="457200" lvl="0" indent="-342900" algn="l" rtl="0">
              <a:spcBef>
                <a:spcPts val="0"/>
              </a:spcBef>
              <a:spcAft>
                <a:spcPts val="0"/>
              </a:spcAft>
              <a:buSzPts val="1800"/>
              <a:buChar char="●"/>
            </a:pPr>
            <a:r>
              <a:rPr lang="en"/>
              <a:t>Suggested template emails with resources for students </a:t>
            </a:r>
            <a:endParaRPr/>
          </a:p>
          <a:p>
            <a:pPr marL="914400" lvl="1" indent="-317500" algn="l" rtl="0">
              <a:spcBef>
                <a:spcPts val="0"/>
              </a:spcBef>
              <a:spcAft>
                <a:spcPts val="0"/>
              </a:spcAft>
              <a:buSzPts val="1400"/>
              <a:buChar char="○"/>
            </a:pPr>
            <a:r>
              <a:rPr lang="en"/>
              <a:t>Class canceled, students rolled</a:t>
            </a:r>
            <a:endParaRPr/>
          </a:p>
          <a:p>
            <a:pPr marL="914400" lvl="1" indent="-317500" algn="l" rtl="0">
              <a:spcBef>
                <a:spcPts val="0"/>
              </a:spcBef>
              <a:spcAft>
                <a:spcPts val="0"/>
              </a:spcAft>
              <a:buSzPts val="1400"/>
              <a:buChar char="○"/>
            </a:pPr>
            <a:r>
              <a:rPr lang="en"/>
              <a:t>Class cancelled, other options for same class (students not rolled)</a:t>
            </a:r>
            <a:endParaRPr/>
          </a:p>
          <a:p>
            <a:pPr marL="914400" lvl="1" indent="-317500" algn="l" rtl="0">
              <a:spcBef>
                <a:spcPts val="0"/>
              </a:spcBef>
              <a:spcAft>
                <a:spcPts val="0"/>
              </a:spcAft>
              <a:buSzPts val="1400"/>
              <a:buChar char="○"/>
            </a:pPr>
            <a:r>
              <a:rPr lang="en"/>
              <a:t>Class cancelled, other options for different classes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Implementation (discussed with M. Hudson and C. Dewar)</a:t>
            </a:r>
            <a:endParaRPr/>
          </a:p>
        </p:txBody>
      </p:sp>
      <p:sp>
        <p:nvSpPr>
          <p:cNvPr id="145" name="Google Shape;145;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Use a text messaging platform to send texts to students when a class is cancelled</a:t>
            </a:r>
            <a:endParaRPr/>
          </a:p>
          <a:p>
            <a:pPr marL="457200" lvl="0" indent="-342900" algn="l" rtl="0">
              <a:spcBef>
                <a:spcPts val="1200"/>
              </a:spcBef>
              <a:spcAft>
                <a:spcPts val="0"/>
              </a:spcAft>
              <a:buSzPts val="1800"/>
              <a:buChar char="●"/>
            </a:pPr>
            <a:r>
              <a:rPr lang="en"/>
              <a:t>Possibly use SignalVine</a:t>
            </a:r>
            <a:endParaRPr/>
          </a:p>
          <a:p>
            <a:pPr marL="457200" lvl="0" indent="-342900" algn="l" rtl="0">
              <a:spcBef>
                <a:spcPts val="0"/>
              </a:spcBef>
              <a:spcAft>
                <a:spcPts val="0"/>
              </a:spcAft>
              <a:buSzPts val="1800"/>
              <a:buChar char="●"/>
            </a:pPr>
            <a:r>
              <a:rPr lang="en"/>
              <a:t>Ideally this would be automatically triggered</a:t>
            </a:r>
            <a:endParaRPr/>
          </a:p>
          <a:p>
            <a:pPr marL="914400" lvl="1" indent="-317500" algn="l" rtl="0">
              <a:spcBef>
                <a:spcPts val="0"/>
              </a:spcBef>
              <a:spcAft>
                <a:spcPts val="0"/>
              </a:spcAft>
              <a:buSzPts val="1400"/>
              <a:buChar char="○"/>
            </a:pPr>
            <a:r>
              <a:rPr lang="en"/>
              <a:t>If not, training would need to be involved</a:t>
            </a:r>
            <a:endParaRPr/>
          </a:p>
          <a:p>
            <a:pPr marL="457200" lvl="0" indent="-342900" algn="l" rtl="0">
              <a:spcBef>
                <a:spcPts val="0"/>
              </a:spcBef>
              <a:spcAft>
                <a:spcPts val="0"/>
              </a:spcAft>
              <a:buSzPts val="1800"/>
              <a:buChar char="●"/>
            </a:pPr>
            <a:r>
              <a:rPr lang="en"/>
              <a:t>Text would refer students to their CCSF email for more information</a:t>
            </a:r>
            <a:endParaRPr/>
          </a:p>
          <a:p>
            <a:pPr marL="457200" lvl="0" indent="-342900" algn="l" rtl="0">
              <a:spcBef>
                <a:spcPts val="0"/>
              </a:spcBef>
              <a:spcAft>
                <a:spcPts val="0"/>
              </a:spcAft>
              <a:buSzPts val="1800"/>
              <a:buChar char="●"/>
            </a:pPr>
            <a:r>
              <a:rPr lang="en"/>
              <a:t>Ideally follow up text sent one week later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Issue</a:t>
            </a:r>
            <a:endParaRPr/>
          </a:p>
        </p:txBody>
      </p:sp>
      <p:sp>
        <p:nvSpPr>
          <p:cNvPr id="67" name="Google Shape;67;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Current system is not student friendly</a:t>
            </a:r>
            <a:endParaRPr/>
          </a:p>
          <a:p>
            <a:pPr marL="0" lvl="0" indent="0" algn="l" rtl="0">
              <a:spcBef>
                <a:spcPts val="1200"/>
              </a:spcBef>
              <a:spcAft>
                <a:spcPts val="0"/>
              </a:spcAft>
              <a:buNone/>
            </a:pPr>
            <a:r>
              <a:rPr lang="en"/>
              <a:t>Prevents timely notification which delays and sometimes prevents students from getting into other sections (those alternative sections may fill) or students are in distress the first day not realizing their class has been cancelled. </a:t>
            </a:r>
            <a:endParaRPr/>
          </a:p>
          <a:p>
            <a:pPr marL="0" lvl="0" indent="0" algn="l" rtl="0">
              <a:spcBef>
                <a:spcPts val="1200"/>
              </a:spcBef>
              <a:spcAft>
                <a:spcPts val="12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Current Process</a:t>
            </a:r>
            <a:endParaRPr/>
          </a:p>
        </p:txBody>
      </p:sp>
      <p:sp>
        <p:nvSpPr>
          <p:cNvPr id="73" name="Google Shape;73;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Department chairs contact impacted students via email (when they are able to access the class list)</a:t>
            </a:r>
            <a:endParaRPr/>
          </a:p>
          <a:p>
            <a:pPr marL="457200" lvl="0" indent="-342900" algn="l" rtl="0">
              <a:spcBef>
                <a:spcPts val="0"/>
              </a:spcBef>
              <a:spcAft>
                <a:spcPts val="0"/>
              </a:spcAft>
              <a:buSzPts val="1800"/>
              <a:buChar char="●"/>
            </a:pPr>
            <a:r>
              <a:rPr lang="en"/>
              <a:t>An automatic email is sent through the registration system with the title “Your Current Schedule”</a:t>
            </a:r>
            <a:endParaRPr/>
          </a:p>
          <a:p>
            <a:pPr marL="0" lvl="0" indent="0" algn="l" rtl="0">
              <a:spcBef>
                <a:spcPts val="1200"/>
              </a:spcBef>
              <a:spcAft>
                <a:spcPts val="1200"/>
              </a:spcAft>
              <a:buNone/>
            </a:pPr>
            <a:r>
              <a:rPr lang="en"/>
              <a:t>This is a process that is email dependent, when the burden is on students to set up their own email forwarding if they don’t want to check CCSF email, and in a world in which a number of students don’t use email as a primary means of communication. Also, department chairs may need additional support in accessing class lists.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Challenges</a:t>
            </a:r>
            <a:endParaRPr/>
          </a:p>
        </p:txBody>
      </p:sp>
      <p:sp>
        <p:nvSpPr>
          <p:cNvPr id="79" name="Google Shape;79;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Students are not always receiving notification about class cancellations. Due to:</a:t>
            </a:r>
            <a:endParaRPr/>
          </a:p>
          <a:p>
            <a:pPr marL="457200" lvl="0" indent="-342900" algn="l" rtl="0">
              <a:spcBef>
                <a:spcPts val="1200"/>
              </a:spcBef>
              <a:spcAft>
                <a:spcPts val="0"/>
              </a:spcAft>
              <a:buSzPts val="1800"/>
              <a:buChar char="●"/>
            </a:pPr>
            <a:r>
              <a:rPr lang="en"/>
              <a:t>Lack of clear communication (including unclear subject lines)</a:t>
            </a:r>
            <a:endParaRPr/>
          </a:p>
          <a:p>
            <a:pPr marL="457200" lvl="0" indent="-342900" algn="l" rtl="0">
              <a:spcBef>
                <a:spcPts val="0"/>
              </a:spcBef>
              <a:spcAft>
                <a:spcPts val="0"/>
              </a:spcAft>
              <a:buSzPts val="1800"/>
              <a:buChar char="●"/>
            </a:pPr>
            <a:r>
              <a:rPr lang="en"/>
              <a:t>Not checking email</a:t>
            </a:r>
            <a:endParaRPr/>
          </a:p>
          <a:p>
            <a:pPr marL="914400" lvl="1" indent="-317500" algn="l" rtl="0">
              <a:spcBef>
                <a:spcPts val="0"/>
              </a:spcBef>
              <a:spcAft>
                <a:spcPts val="0"/>
              </a:spcAft>
              <a:buSzPts val="1400"/>
              <a:buChar char="○"/>
            </a:pPr>
            <a:r>
              <a:rPr lang="en"/>
              <a:t>Some use a non CCSF email </a:t>
            </a:r>
            <a:endParaRPr/>
          </a:p>
          <a:p>
            <a:pPr marL="914400" lvl="1" indent="-317500" algn="l" rtl="0">
              <a:spcBef>
                <a:spcPts val="0"/>
              </a:spcBef>
              <a:spcAft>
                <a:spcPts val="0"/>
              </a:spcAft>
              <a:buSzPts val="1400"/>
              <a:buChar char="○"/>
            </a:pPr>
            <a:r>
              <a:rPr lang="en"/>
              <a:t>Some rarely use email</a:t>
            </a:r>
            <a:endParaRPr/>
          </a:p>
          <a:p>
            <a:pPr marL="914400" lvl="1" indent="-317500" algn="l" rtl="0">
              <a:spcBef>
                <a:spcPts val="0"/>
              </a:spcBef>
              <a:spcAft>
                <a:spcPts val="0"/>
              </a:spcAft>
              <a:buSzPts val="1400"/>
              <a:buChar char="○"/>
            </a:pPr>
            <a:r>
              <a:rPr lang="en"/>
              <a:t>Email forwarding process requires knowledge that they can do this and requires extra steps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Challenges-Department Chairs</a:t>
            </a:r>
            <a:endParaRPr/>
          </a:p>
        </p:txBody>
      </p:sp>
      <p:sp>
        <p:nvSpPr>
          <p:cNvPr id="85" name="Google Shape;85;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Currently, department chairs are responsible for notifying students of a class cancellation</a:t>
            </a:r>
            <a:endParaRPr/>
          </a:p>
          <a:p>
            <a:pPr marL="457200" lvl="0" indent="-342900" algn="l" rtl="0">
              <a:spcBef>
                <a:spcPts val="1200"/>
              </a:spcBef>
              <a:spcAft>
                <a:spcPts val="0"/>
              </a:spcAft>
              <a:buSzPts val="1800"/>
              <a:buChar char="●"/>
            </a:pPr>
            <a:r>
              <a:rPr lang="en"/>
              <a:t>Some have difficulty accessing needed information about who is registered for a class. </a:t>
            </a:r>
            <a:endParaRPr/>
          </a:p>
          <a:p>
            <a:pPr marL="914400" lvl="1" indent="-317500" algn="l" rtl="0">
              <a:spcBef>
                <a:spcPts val="0"/>
              </a:spcBef>
              <a:spcAft>
                <a:spcPts val="0"/>
              </a:spcAft>
              <a:buSzPts val="1400"/>
              <a:buChar char="○"/>
            </a:pPr>
            <a:r>
              <a:rPr lang="en"/>
              <a:t>Some may need support and training to accomplish this. </a:t>
            </a:r>
            <a:endParaRPr/>
          </a:p>
          <a:p>
            <a:pPr marL="914400" lvl="1" indent="-317500" algn="l" rtl="0">
              <a:spcBef>
                <a:spcPts val="0"/>
              </a:spcBef>
              <a:spcAft>
                <a:spcPts val="0"/>
              </a:spcAft>
              <a:buSzPts val="1400"/>
              <a:buChar char="○"/>
            </a:pPr>
            <a:r>
              <a:rPr lang="en"/>
              <a:t>Additionally, the only method of notifying students that chairs have is to email the students; however, students often are not checking their email (especially between semesters, which is when most cancellations occur).</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Challenges-Counseling</a:t>
            </a: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Counselors don’t know when a class is canceled so have difficulty serving students appropriately. </a:t>
            </a:r>
            <a:endParaRPr/>
          </a:p>
          <a:p>
            <a:pPr marL="0" lvl="0" indent="0" algn="l" rtl="0">
              <a:spcBef>
                <a:spcPts val="1200"/>
              </a:spcBef>
              <a:spcAft>
                <a:spcPts val="0"/>
              </a:spcAft>
              <a:buNone/>
            </a:pPr>
            <a:r>
              <a:rPr lang="en"/>
              <a:t>Also, they don’t know which classes are open/not cancelled so they have difficulty directing students to appropriate sections. </a:t>
            </a:r>
            <a:endParaRPr/>
          </a:p>
          <a:p>
            <a:pPr marL="0" lvl="0" indent="0" algn="l" rtl="0">
              <a:spcBef>
                <a:spcPts val="1200"/>
              </a:spcBef>
              <a:spcAft>
                <a:spcPts val="1200"/>
              </a:spcAft>
              <a:buNone/>
            </a:pPr>
            <a:r>
              <a:rPr lang="en"/>
              <a:t>With 15 minute appointments, they may recommend a class not knowing that it’s full. The student goes off and tries to register and can’t, but then they can’t get another appointment with a counselor for weeks.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Suggested Process: Step 1</a:t>
            </a:r>
            <a:endParaRPr/>
          </a:p>
        </p:txBody>
      </p:sp>
      <p:sp>
        <p:nvSpPr>
          <p:cNvPr id="97" name="Google Shape;97;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To facilitate students’ ability to more easily choose how to receive email, at the point of matriculation, students must select one of these radio button options:</a:t>
            </a:r>
            <a:endParaRPr/>
          </a:p>
          <a:p>
            <a:pPr marL="457200" lvl="0" indent="-342900" algn="l" rtl="0">
              <a:spcBef>
                <a:spcPts val="1200"/>
              </a:spcBef>
              <a:spcAft>
                <a:spcPts val="0"/>
              </a:spcAft>
              <a:buSzPts val="1800"/>
              <a:buChar char="●"/>
            </a:pPr>
            <a:r>
              <a:rPr lang="en"/>
              <a:t>I prefer to receive school related email at my CCSF email </a:t>
            </a:r>
            <a:endParaRPr/>
          </a:p>
          <a:p>
            <a:pPr marL="457200" lvl="0" indent="-342900" algn="l" rtl="0">
              <a:spcBef>
                <a:spcPts val="0"/>
              </a:spcBef>
              <a:spcAft>
                <a:spcPts val="0"/>
              </a:spcAft>
              <a:buSzPts val="1800"/>
              <a:buChar char="●"/>
            </a:pPr>
            <a:r>
              <a:rPr lang="en"/>
              <a:t>I prefer my CCSF email to automatically forward to my personal email</a:t>
            </a:r>
            <a:endParaRPr/>
          </a:p>
          <a:p>
            <a:pPr marL="0" lvl="0" indent="0" algn="l" rtl="0">
              <a:spcBef>
                <a:spcPts val="1200"/>
              </a:spcBef>
              <a:spcAft>
                <a:spcPts val="12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Suggested Process: Step 2</a:t>
            </a:r>
            <a:endParaRPr/>
          </a:p>
        </p:txBody>
      </p:sp>
      <p:sp>
        <p:nvSpPr>
          <p:cNvPr id="103" name="Google Shape;103;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At the point of registration each semester, students are asked to reconfirm email and text number and given the radio button options for email again:</a:t>
            </a:r>
            <a:endParaRPr/>
          </a:p>
          <a:p>
            <a:pPr marL="457200" lvl="0" indent="-342900" algn="l" rtl="0">
              <a:spcBef>
                <a:spcPts val="1200"/>
              </a:spcBef>
              <a:spcAft>
                <a:spcPts val="0"/>
              </a:spcAft>
              <a:buSzPts val="1800"/>
              <a:buChar char="●"/>
            </a:pPr>
            <a:r>
              <a:rPr lang="en"/>
              <a:t>I prefer to receive school related email at my CCSF email </a:t>
            </a:r>
            <a:endParaRPr/>
          </a:p>
          <a:p>
            <a:pPr marL="457200" lvl="0" indent="-342900" algn="l" rtl="0">
              <a:spcBef>
                <a:spcPts val="0"/>
              </a:spcBef>
              <a:spcAft>
                <a:spcPts val="0"/>
              </a:spcAft>
              <a:buSzPts val="1800"/>
              <a:buChar char="●"/>
            </a:pPr>
            <a:r>
              <a:rPr lang="en"/>
              <a:t>I prefer my CCSF email to automatically forward to my personal email</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Suggested Process: Step 3</a:t>
            </a:r>
            <a:endParaRPr/>
          </a:p>
        </p:txBody>
      </p:sp>
      <p:sp>
        <p:nvSpPr>
          <p:cNvPr id="109" name="Google Shape;109;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Once a decision to cancel a class is made:</a:t>
            </a:r>
            <a:endParaRPr/>
          </a:p>
          <a:p>
            <a:pPr marL="457200" lvl="0" indent="-342900" algn="l" rtl="0">
              <a:spcBef>
                <a:spcPts val="1200"/>
              </a:spcBef>
              <a:spcAft>
                <a:spcPts val="0"/>
              </a:spcAft>
              <a:buSzPts val="1800"/>
              <a:buChar char="●"/>
            </a:pPr>
            <a:r>
              <a:rPr lang="en"/>
              <a:t>Department chairs contact impacted students via email </a:t>
            </a:r>
            <a:endParaRPr/>
          </a:p>
          <a:p>
            <a:pPr marL="457200" lvl="0" indent="-342900" algn="l" rtl="0">
              <a:spcBef>
                <a:spcPts val="0"/>
              </a:spcBef>
              <a:spcAft>
                <a:spcPts val="0"/>
              </a:spcAft>
              <a:buSzPts val="1800"/>
              <a:buChar char="●"/>
            </a:pPr>
            <a:r>
              <a:rPr lang="en"/>
              <a:t>Department chairs contact students through text (or perhaps an automatic text can be sent?)</a:t>
            </a:r>
            <a:endParaRPr/>
          </a:p>
          <a:p>
            <a:pPr marL="457200" lvl="0" indent="-342900" algn="l" rtl="0">
              <a:spcBef>
                <a:spcPts val="0"/>
              </a:spcBef>
              <a:spcAft>
                <a:spcPts val="0"/>
              </a:spcAft>
              <a:buSzPts val="1800"/>
              <a:buChar char="●"/>
            </a:pPr>
            <a:r>
              <a:rPr lang="en"/>
              <a:t>The automatic email sent through the registration system will clearly state that their schedule has changed.</a:t>
            </a:r>
            <a:endParaRPr/>
          </a:p>
        </p:txBody>
      </p:sp>
    </p:spTree>
  </p:cSld>
  <p:clrMapOvr>
    <a:masterClrMapping/>
  </p:clrMapOvr>
</p:sld>
</file>

<file path=ppt/theme/theme1.xml><?xml version="1.0" encoding="utf-8"?>
<a:theme xmlns:a="http://schemas.openxmlformats.org/drawingml/2006/main"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846</Words>
  <Application>Microsoft Office PowerPoint</Application>
  <PresentationFormat>On-screen Show (16:9)</PresentationFormat>
  <Paragraphs>68</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Proxima Nova</vt:lpstr>
      <vt:lpstr>Spearmint</vt:lpstr>
      <vt:lpstr>Class Cancellations</vt:lpstr>
      <vt:lpstr>Issue</vt:lpstr>
      <vt:lpstr>Current Process</vt:lpstr>
      <vt:lpstr>Challenges</vt:lpstr>
      <vt:lpstr>Challenges-Department Chairs</vt:lpstr>
      <vt:lpstr>Challenges-Counseling</vt:lpstr>
      <vt:lpstr>Suggested Process: Step 1</vt:lpstr>
      <vt:lpstr>Suggested Process: Step 2</vt:lpstr>
      <vt:lpstr>Suggested Process: Step 3</vt:lpstr>
      <vt:lpstr>Suggested Process: Step 4</vt:lpstr>
      <vt:lpstr>Implementation (discussed with with Mandy Liang) </vt:lpstr>
      <vt:lpstr>Implementation</vt:lpstr>
      <vt:lpstr>Implementation (discussed with Monika Liu)</vt:lpstr>
      <vt:lpstr>Implementation (requested by DCC President)</vt:lpstr>
      <vt:lpstr>Implementation (discussed with M. Hudson and C. Dewar)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Cancellations</dc:title>
  <cp:lastModifiedBy>Erin Denney</cp:lastModifiedBy>
  <cp:revision>1</cp:revision>
  <dcterms:modified xsi:type="dcterms:W3CDTF">2022-08-10T16:43:09Z</dcterms:modified>
</cp:coreProperties>
</file>